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1"/>
  </p:sldMasterIdLst>
  <p:notesMasterIdLst>
    <p:notesMasterId r:id="rId29"/>
  </p:notesMasterIdLst>
  <p:sldIdLst>
    <p:sldId id="256" r:id="rId2"/>
    <p:sldId id="1280" r:id="rId3"/>
    <p:sldId id="1442" r:id="rId4"/>
    <p:sldId id="1483" r:id="rId5"/>
    <p:sldId id="1499" r:id="rId6"/>
    <p:sldId id="1478" r:id="rId7"/>
    <p:sldId id="1484" r:id="rId8"/>
    <p:sldId id="1487" r:id="rId9"/>
    <p:sldId id="1488" r:id="rId10"/>
    <p:sldId id="1485" r:id="rId11"/>
    <p:sldId id="1489" r:id="rId12"/>
    <p:sldId id="1495" r:id="rId13"/>
    <p:sldId id="1490" r:id="rId14"/>
    <p:sldId id="1491" r:id="rId15"/>
    <p:sldId id="1492" r:id="rId16"/>
    <p:sldId id="1493" r:id="rId17"/>
    <p:sldId id="1494" r:id="rId18"/>
    <p:sldId id="1496" r:id="rId19"/>
    <p:sldId id="1497" r:id="rId20"/>
    <p:sldId id="1498" r:id="rId21"/>
    <p:sldId id="1486" r:id="rId22"/>
    <p:sldId id="1500" r:id="rId23"/>
    <p:sldId id="471" r:id="rId24"/>
    <p:sldId id="472" r:id="rId25"/>
    <p:sldId id="1501" r:id="rId26"/>
    <p:sldId id="1502" r:id="rId27"/>
    <p:sldId id="150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Fira Sans Condensed ExtraBold" panose="020B0603050000020004" pitchFamily="34" charset="0"/>
      <p:bold r:id="rId38"/>
      <p:italic r:id="rId39"/>
      <p:boldItalic r:id="rId40"/>
    </p:embeddedFont>
    <p:embeddedFont>
      <p:font typeface="Fira Sans Condensed Light" panose="020B0403050000020004" pitchFamily="34" charset="0"/>
      <p:regular r:id="rId41"/>
      <p:italic r:id="rId42"/>
    </p:embeddedFont>
    <p:embeddedFont>
      <p:font typeface="Fira Sans Condensed Medium" panose="020B0603050000020004" pitchFamily="34" charset="0"/>
      <p:regular r:id="rId43"/>
      <p:italic r:id="rId44"/>
    </p:embeddedFont>
    <p:embeddedFont>
      <p:font typeface="Fira Sans Condensed SemiBold" panose="020B0603050000020004"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202C"/>
    <a:srgbClr val="E5E7E9"/>
    <a:srgbClr val="E6E6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540"/>
    <p:restoredTop sz="93051"/>
  </p:normalViewPr>
  <p:slideViewPr>
    <p:cSldViewPr snapToGrid="0" snapToObjects="1" showGuides="1">
      <p:cViewPr varScale="1">
        <p:scale>
          <a:sx n="75" d="100"/>
          <a:sy n="75" d="100"/>
        </p:scale>
        <p:origin x="176" y="848"/>
      </p:cViewPr>
      <p:guideLst>
        <p:guide pos="3840"/>
        <p:guide orient="horz" pos="216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CE7B7-F083-FA42-A33C-00EE155860AF}"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B5101-A308-DC4A-8AAD-A0709DF3582C}" type="slidenum">
              <a:rPr lang="en-US" smtClean="0"/>
              <a:t>‹#›</a:t>
            </a:fld>
            <a:endParaRPr lang="en-US"/>
          </a:p>
        </p:txBody>
      </p:sp>
    </p:spTree>
    <p:extLst>
      <p:ext uri="{BB962C8B-B14F-4D97-AF65-F5344CB8AC3E}">
        <p14:creationId xmlns:p14="http://schemas.microsoft.com/office/powerpoint/2010/main" val="3689724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Academia is based, in part, on reputation. Showcase your reputation</a:t>
            </a:r>
          </a:p>
          <a:p>
            <a:r>
              <a:rPr lang="en-US" dirty="0"/>
              <a:t>77% - some really high % of employers google candidates – you need to be found by employers</a:t>
            </a:r>
          </a:p>
          <a:p>
            <a:r>
              <a:rPr lang="en-US" dirty="0"/>
              <a:t>Open science – your stuff should be more accessible by the public</a:t>
            </a:r>
          </a:p>
          <a:p>
            <a:r>
              <a:rPr lang="en-US" dirty="0"/>
              <a:t>Community – don’t feel so alone, find potential collaborators, get more exposure (boost citations! https://</a:t>
            </a:r>
            <a:r>
              <a:rPr lang="en-US" dirty="0" err="1"/>
              <a:t>www.sciencedirect.com</a:t>
            </a:r>
            <a:r>
              <a:rPr lang="en-US" dirty="0"/>
              <a:t>/science/article/abs/</a:t>
            </a:r>
            <a:r>
              <a:rPr lang="en-US" dirty="0" err="1"/>
              <a:t>pii</a:t>
            </a:r>
            <a:r>
              <a:rPr lang="en-US" dirty="0"/>
              <a:t>/S0003497520308602)</a:t>
            </a:r>
          </a:p>
          <a:p>
            <a:endParaRPr lang="en-US" dirty="0"/>
          </a:p>
        </p:txBody>
      </p:sp>
      <p:sp>
        <p:nvSpPr>
          <p:cNvPr id="4" name="Slide Number Placeholder 3"/>
          <p:cNvSpPr>
            <a:spLocks noGrp="1"/>
          </p:cNvSpPr>
          <p:nvPr>
            <p:ph type="sldNum" sz="quarter" idx="5"/>
          </p:nvPr>
        </p:nvSpPr>
        <p:spPr/>
        <p:txBody>
          <a:bodyPr/>
          <a:lstStyle/>
          <a:p>
            <a:fld id="{FE7B5101-A308-DC4A-8AAD-A0709DF3582C}" type="slidenum">
              <a:rPr lang="en-US" smtClean="0"/>
              <a:t>3</a:t>
            </a:fld>
            <a:endParaRPr lang="en-US"/>
          </a:p>
        </p:txBody>
      </p:sp>
    </p:spTree>
    <p:extLst>
      <p:ext uri="{BB962C8B-B14F-4D97-AF65-F5344CB8AC3E}">
        <p14:creationId xmlns:p14="http://schemas.microsoft.com/office/powerpoint/2010/main" val="87931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7B5101-A308-DC4A-8AAD-A0709DF3582C}" type="slidenum">
              <a:rPr lang="en-US" smtClean="0"/>
              <a:t>10</a:t>
            </a:fld>
            <a:endParaRPr lang="en-US"/>
          </a:p>
        </p:txBody>
      </p:sp>
    </p:spTree>
    <p:extLst>
      <p:ext uri="{BB962C8B-B14F-4D97-AF65-F5344CB8AC3E}">
        <p14:creationId xmlns:p14="http://schemas.microsoft.com/office/powerpoint/2010/main" val="3272948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Domain name – probably good idea, especially since we often move around to different institutions and you don’t necessarily want everything stuck on a university-specific site</a:t>
            </a:r>
          </a:p>
          <a:p>
            <a:endParaRPr lang="en-US" dirty="0"/>
          </a:p>
        </p:txBody>
      </p:sp>
      <p:sp>
        <p:nvSpPr>
          <p:cNvPr id="4" name="Slide Number Placeholder 3"/>
          <p:cNvSpPr>
            <a:spLocks noGrp="1"/>
          </p:cNvSpPr>
          <p:nvPr>
            <p:ph type="sldNum" sz="quarter" idx="5"/>
          </p:nvPr>
        </p:nvSpPr>
        <p:spPr/>
        <p:txBody>
          <a:bodyPr/>
          <a:lstStyle/>
          <a:p>
            <a:fld id="{FE7B5101-A308-DC4A-8AAD-A0709DF3582C}" type="slidenum">
              <a:rPr lang="en-US" smtClean="0"/>
              <a:t>16</a:t>
            </a:fld>
            <a:endParaRPr lang="en-US"/>
          </a:p>
        </p:txBody>
      </p:sp>
    </p:spTree>
    <p:extLst>
      <p:ext uri="{BB962C8B-B14F-4D97-AF65-F5344CB8AC3E}">
        <p14:creationId xmlns:p14="http://schemas.microsoft.com/office/powerpoint/2010/main" val="35927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and social media</a:t>
            </a:r>
          </a:p>
          <a:p>
            <a:r>
              <a:rPr lang="en-US" dirty="0"/>
              <a:t>What to post? Different schools of thought: only professional things, like new research, live-tweeting from events, etc. – mix of professional and personal – research + what you made for dinner (</a:t>
            </a:r>
            <a:r>
              <a:rPr lang="en-US" dirty="0" err="1"/>
              <a:t>poliscicooks</a:t>
            </a:r>
            <a:r>
              <a:rPr lang="en-US" dirty="0"/>
              <a:t>, </a:t>
            </a:r>
            <a:r>
              <a:rPr lang="en-US" dirty="0" err="1"/>
              <a:t>pacooks</a:t>
            </a:r>
            <a:r>
              <a:rPr lang="en-US" dirty="0"/>
              <a:t>) + thoughts on a live TV show + whatever. Goal of social media isn’t really to just advertise the research you do, but to show the world who you are. Be careful about what you post, but don’t feel limited to strictly professional topics (people won’t want to follow you!)</a:t>
            </a:r>
          </a:p>
          <a:p>
            <a:r>
              <a:rPr lang="en-US" dirty="0"/>
              <a:t>Also posting on twitter can boost citations – but more importantly, it builds community. </a:t>
            </a:r>
            <a:r>
              <a:rPr lang="en-US" dirty="0" err="1"/>
              <a:t>Pacooks</a:t>
            </a:r>
            <a:r>
              <a:rPr lang="en-US" dirty="0"/>
              <a:t>, </a:t>
            </a:r>
            <a:r>
              <a:rPr lang="en-US" dirty="0" err="1"/>
              <a:t>policicooks</a:t>
            </a:r>
            <a:r>
              <a:rPr lang="en-US" dirty="0"/>
              <a:t>, </a:t>
            </a:r>
            <a:r>
              <a:rPr lang="en-US" dirty="0" err="1"/>
              <a:t>EconTwitter</a:t>
            </a:r>
            <a:r>
              <a:rPr lang="en-US" dirty="0"/>
              <a:t>, </a:t>
            </a:r>
            <a:r>
              <a:rPr lang="en-US" dirty="0" err="1"/>
              <a:t>acwri</a:t>
            </a:r>
            <a:r>
              <a:rPr lang="en-US" dirty="0"/>
              <a:t>, etc. all show other researchers both researching and living ordinary lives – plug in!</a:t>
            </a:r>
          </a:p>
          <a:p>
            <a:endParaRPr lang="en-US" dirty="0"/>
          </a:p>
        </p:txBody>
      </p:sp>
      <p:sp>
        <p:nvSpPr>
          <p:cNvPr id="4" name="Slide Number Placeholder 3"/>
          <p:cNvSpPr>
            <a:spLocks noGrp="1"/>
          </p:cNvSpPr>
          <p:nvPr>
            <p:ph type="sldNum" sz="quarter" idx="5"/>
          </p:nvPr>
        </p:nvSpPr>
        <p:spPr/>
        <p:txBody>
          <a:bodyPr/>
          <a:lstStyle/>
          <a:p>
            <a:fld id="{FE7B5101-A308-DC4A-8AAD-A0709DF3582C}" type="slidenum">
              <a:rPr lang="en-US" smtClean="0"/>
              <a:t>18</a:t>
            </a:fld>
            <a:endParaRPr lang="en-US"/>
          </a:p>
        </p:txBody>
      </p:sp>
    </p:spTree>
    <p:extLst>
      <p:ext uri="{BB962C8B-B14F-4D97-AF65-F5344CB8AC3E}">
        <p14:creationId xmlns:p14="http://schemas.microsoft.com/office/powerpoint/2010/main" val="187675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Preprints, working papers, reports</a:t>
            </a:r>
          </a:p>
          <a:p>
            <a:r>
              <a:rPr lang="en-US" dirty="0"/>
              <a:t>Academia, ResearchGate (ugh no)</a:t>
            </a:r>
          </a:p>
          <a:p>
            <a:r>
              <a:rPr lang="en-US" dirty="0"/>
              <a:t>Host stuff on Dropbox, your own website, preprint servers like </a:t>
            </a:r>
            <a:r>
              <a:rPr lang="en-US" dirty="0" err="1"/>
              <a:t>SocArXiv</a:t>
            </a:r>
            <a:endParaRPr lang="en-US" dirty="0"/>
          </a:p>
          <a:p>
            <a:r>
              <a:rPr lang="en-US" dirty="0"/>
              <a:t>Imagine you’re a non-academic wanting to find your work – how can you make it as easy as possible?</a:t>
            </a:r>
          </a:p>
          <a:p>
            <a:r>
              <a:rPr lang="en-US" dirty="0"/>
              <a:t>Blog, post on social media about your intermediate stuff too</a:t>
            </a:r>
          </a:p>
        </p:txBody>
      </p:sp>
      <p:sp>
        <p:nvSpPr>
          <p:cNvPr id="4" name="Slide Number Placeholder 3"/>
          <p:cNvSpPr>
            <a:spLocks noGrp="1"/>
          </p:cNvSpPr>
          <p:nvPr>
            <p:ph type="sldNum" sz="quarter" idx="5"/>
          </p:nvPr>
        </p:nvSpPr>
        <p:spPr/>
        <p:txBody>
          <a:bodyPr/>
          <a:lstStyle/>
          <a:p>
            <a:fld id="{FE7B5101-A308-DC4A-8AAD-A0709DF3582C}" type="slidenum">
              <a:rPr lang="en-US" smtClean="0"/>
              <a:t>21</a:t>
            </a:fld>
            <a:endParaRPr lang="en-US"/>
          </a:p>
        </p:txBody>
      </p:sp>
    </p:spTree>
    <p:extLst>
      <p:ext uri="{BB962C8B-B14F-4D97-AF65-F5344CB8AC3E}">
        <p14:creationId xmlns:p14="http://schemas.microsoft.com/office/powerpoint/2010/main" val="2565835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9FB-647F-5B42-BB71-6678A7C72A77}"/>
              </a:ext>
            </a:extLst>
          </p:cNvPr>
          <p:cNvSpPr>
            <a:spLocks noGrp="1"/>
          </p:cNvSpPr>
          <p:nvPr>
            <p:ph type="ctrTitle" hasCustomPrompt="1"/>
          </p:nvPr>
        </p:nvSpPr>
        <p:spPr>
          <a:xfrm>
            <a:off x="1524000" y="1122363"/>
            <a:ext cx="9144000" cy="2387600"/>
          </a:xfrm>
        </p:spPr>
        <p:txBody>
          <a:bodyPr anchor="b"/>
          <a:lstStyle>
            <a:lvl1pPr algn="ctr">
              <a:defRPr sz="6000" spc="0" baseline="0"/>
            </a:lvl1pPr>
          </a:lstStyle>
          <a:p>
            <a:r>
              <a:rPr lang="en-US" dirty="0"/>
              <a:t>CLICK TO EDIT MASTER TITLE STYLE</a:t>
            </a:r>
          </a:p>
        </p:txBody>
      </p:sp>
      <p:sp>
        <p:nvSpPr>
          <p:cNvPr id="3" name="Subtitle 2">
            <a:extLst>
              <a:ext uri="{FF2B5EF4-FFF2-40B4-BE49-F238E27FC236}">
                <a16:creationId xmlns:a16="http://schemas.microsoft.com/office/drawing/2014/main" id="{1CC16A60-E973-DA44-AA69-0835EDAA04DD}"/>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E09183C-DB08-9348-8491-8FA4465A5155}"/>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5" name="Footer Placeholder 4">
            <a:extLst>
              <a:ext uri="{FF2B5EF4-FFF2-40B4-BE49-F238E27FC236}">
                <a16:creationId xmlns:a16="http://schemas.microsoft.com/office/drawing/2014/main" id="{08C2206A-82C5-3F42-ABB3-4076B520515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B7D57B5-D232-984F-A9D0-AC3A5CF2D928}"/>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592017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665F-3384-7A45-9951-0790F77C5D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3B5DE1-6311-4643-9C87-E5487B64AF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9B0C2-547A-BE40-884F-A36EA6987B27}"/>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5" name="Footer Placeholder 4">
            <a:extLst>
              <a:ext uri="{FF2B5EF4-FFF2-40B4-BE49-F238E27FC236}">
                <a16:creationId xmlns:a16="http://schemas.microsoft.com/office/drawing/2014/main" id="{ACB75410-786E-3947-8C5F-822A8DA35B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3BCDF5-CA6D-624D-AE0F-2E946AC7EAF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02141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EE679C-D989-0F44-B0A9-6C1C84DD35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F2184A-5D98-5044-AF5B-A368B6E7E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2E300-C64C-404D-B31A-DD02C3B151AA}"/>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5" name="Footer Placeholder 4">
            <a:extLst>
              <a:ext uri="{FF2B5EF4-FFF2-40B4-BE49-F238E27FC236}">
                <a16:creationId xmlns:a16="http://schemas.microsoft.com/office/drawing/2014/main" id="{E74B10F7-07F8-9145-88F8-4EFDF4878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DCCDD6-96E2-1B47-AB47-FCA0BD3F3C80}"/>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58021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9BC6-9FB0-AD44-B8A4-E41C10883536}"/>
              </a:ext>
            </a:extLst>
          </p:cNvPr>
          <p:cNvSpPr>
            <a:spLocks noGrp="1"/>
          </p:cNvSpPr>
          <p:nvPr>
            <p:ph type="title"/>
          </p:nvPr>
        </p:nvSpPr>
        <p:spPr>
          <a:xfrm>
            <a:off x="838200" y="152855"/>
            <a:ext cx="10515600" cy="912016"/>
          </a:xfrm>
        </p:spPr>
        <p:txBody>
          <a:bodyPr/>
          <a:lstStyle>
            <a:lvl1pPr algn="ctr">
              <a:defRPr spc="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F24CB0D-1F9A-9842-83A4-2C4C091722F0}"/>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5C6115C-655E-2542-AEC6-E216122EFA9B}"/>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5" name="Footer Placeholder 4">
            <a:extLst>
              <a:ext uri="{FF2B5EF4-FFF2-40B4-BE49-F238E27FC236}">
                <a16:creationId xmlns:a16="http://schemas.microsoft.com/office/drawing/2014/main" id="{8F2A8217-00F3-9A42-9F49-A3EA991F27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ED8CA51-12CE-8044-A567-6E3E90716E5C}"/>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86638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29CE-0379-1341-9CBB-CEB13F0991F7}"/>
              </a:ext>
            </a:extLst>
          </p:cNvPr>
          <p:cNvSpPr>
            <a:spLocks noGrp="1"/>
          </p:cNvSpPr>
          <p:nvPr>
            <p:ph type="title"/>
          </p:nvPr>
        </p:nvSpPr>
        <p:spPr>
          <a:xfrm>
            <a:off x="831850" y="1709738"/>
            <a:ext cx="10515600" cy="2852737"/>
          </a:xfrm>
        </p:spPr>
        <p:txBody>
          <a:bodyPr anchor="b"/>
          <a:lstStyle>
            <a:lvl1pPr algn="ctr">
              <a:defRPr sz="6000" spc="0" baseline="0"/>
            </a:lvl1pPr>
          </a:lstStyle>
          <a:p>
            <a:r>
              <a:rPr lang="en-US" dirty="0"/>
              <a:t>Click to edit Master title style</a:t>
            </a:r>
          </a:p>
        </p:txBody>
      </p:sp>
      <p:sp>
        <p:nvSpPr>
          <p:cNvPr id="3" name="Text Placeholder 2">
            <a:extLst>
              <a:ext uri="{FF2B5EF4-FFF2-40B4-BE49-F238E27FC236}">
                <a16:creationId xmlns:a16="http://schemas.microsoft.com/office/drawing/2014/main" id="{B49DFFDD-BAB5-5F4F-9F50-9FDF32E032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93B167-299A-9D46-AE80-2B9C66994E4B}"/>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5" name="Footer Placeholder 4">
            <a:extLst>
              <a:ext uri="{FF2B5EF4-FFF2-40B4-BE49-F238E27FC236}">
                <a16:creationId xmlns:a16="http://schemas.microsoft.com/office/drawing/2014/main" id="{E3257FC7-61ED-4B44-9800-9CE620F533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61BC99-BDAA-4241-B072-55FA33A3E8A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1276126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12F2-5A6C-074C-897F-DB0535B88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8D40F-ABC7-CF4F-B6DB-BEF517581D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FD94A7-9423-2749-ACF2-2975782A24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DFD6FF-1C3D-8044-A4B3-A1298EE75691}"/>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6" name="Footer Placeholder 5">
            <a:extLst>
              <a:ext uri="{FF2B5EF4-FFF2-40B4-BE49-F238E27FC236}">
                <a16:creationId xmlns:a16="http://schemas.microsoft.com/office/drawing/2014/main" id="{79FA9E8F-D343-7C4B-AD83-0F9A710DDA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9D94DC-0B04-3846-A3B3-E97E7C3E894E}"/>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77285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463-E4D1-2845-B03C-1AEBAD4832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0ECC8-19D0-7246-9491-9BFA58A0F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4CF99-BBFB-D74C-859B-32BFD916D6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75A12-FB6D-974E-8592-D62ECE69A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59445D-9A21-8040-9A39-AEF1BAA40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967B4-66A8-C242-978E-B400333B5D7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8" name="Footer Placeholder 7">
            <a:extLst>
              <a:ext uri="{FF2B5EF4-FFF2-40B4-BE49-F238E27FC236}">
                <a16:creationId xmlns:a16="http://schemas.microsoft.com/office/drawing/2014/main" id="{35788E44-0F95-F143-95A4-60C62F02048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2EB78237-AC9E-4F4F-8DE7-579833E4C125}"/>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68225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64C1-D2C4-8B47-86B3-6EE0BEE547EC}"/>
              </a:ext>
            </a:extLst>
          </p:cNvPr>
          <p:cNvSpPr>
            <a:spLocks noGrp="1"/>
          </p:cNvSpPr>
          <p:nvPr>
            <p:ph type="title"/>
          </p:nvPr>
        </p:nvSpPr>
        <p:spPr>
          <a:xfrm>
            <a:off x="838200" y="0"/>
            <a:ext cx="10515600" cy="1197429"/>
          </a:xfrm>
        </p:spPr>
        <p:txBody>
          <a:bodyPr>
            <a:normAutofit/>
          </a:bodyPr>
          <a:lstStyle>
            <a:lvl1pPr algn="ctr">
              <a:defRPr sz="5400" spc="0" baseline="0"/>
            </a:lvl1pPr>
          </a:lstStyle>
          <a:p>
            <a:r>
              <a:rPr lang="en-US" dirty="0"/>
              <a:t>Click to edit Master title style</a:t>
            </a:r>
          </a:p>
        </p:txBody>
      </p:sp>
      <p:sp>
        <p:nvSpPr>
          <p:cNvPr id="3" name="Date Placeholder 2">
            <a:extLst>
              <a:ext uri="{FF2B5EF4-FFF2-40B4-BE49-F238E27FC236}">
                <a16:creationId xmlns:a16="http://schemas.microsoft.com/office/drawing/2014/main" id="{1144DE19-C222-2644-9E14-F7EA9155377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4" name="Footer Placeholder 3">
            <a:extLst>
              <a:ext uri="{FF2B5EF4-FFF2-40B4-BE49-F238E27FC236}">
                <a16:creationId xmlns:a16="http://schemas.microsoft.com/office/drawing/2014/main" id="{79C4EDF1-97E4-9B46-998C-2EA686A554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8007792-E6B8-9E4C-BAB7-7152072A63A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871593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D06CB-330E-1948-B926-37B62CACC21C}"/>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3" name="Footer Placeholder 2">
            <a:extLst>
              <a:ext uri="{FF2B5EF4-FFF2-40B4-BE49-F238E27FC236}">
                <a16:creationId xmlns:a16="http://schemas.microsoft.com/office/drawing/2014/main" id="{BF6EA2E1-690E-6645-9B3D-5E4D82BB64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5892284-6B2B-E94B-8263-2914264EE490}"/>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94657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56-6F15-EA40-B8EB-427F3E02B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280D54-971D-AA4E-ABC6-0255C39364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F1F86-F6B5-CF48-8B76-147355882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3AC1D1-C9CA-3C43-8042-8B7E8132422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6" name="Footer Placeholder 5">
            <a:extLst>
              <a:ext uri="{FF2B5EF4-FFF2-40B4-BE49-F238E27FC236}">
                <a16:creationId xmlns:a16="http://schemas.microsoft.com/office/drawing/2014/main" id="{5A3A70AF-B059-6F49-AF45-53BBD83D45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0231AD0-700C-1442-92D3-6D6BBF328AB8}"/>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365854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158B-11B1-F747-8C3F-025C252F9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5A4110-BB27-0344-9EB7-EFB1C1305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AF373-2CBE-9248-87C6-BF9503ED7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8C1CB9-8661-284C-80C9-A275EDC9A22F}"/>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7/15/20</a:t>
            </a:fld>
            <a:endParaRPr lang="en-US"/>
          </a:p>
        </p:txBody>
      </p:sp>
      <p:sp>
        <p:nvSpPr>
          <p:cNvPr id="6" name="Footer Placeholder 5">
            <a:extLst>
              <a:ext uri="{FF2B5EF4-FFF2-40B4-BE49-F238E27FC236}">
                <a16:creationId xmlns:a16="http://schemas.microsoft.com/office/drawing/2014/main" id="{D0CE6D28-9903-7D4A-8EE6-66C799BC79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943A36-A8D0-F444-953E-55D31ECDB9BD}"/>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39063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214009-04AB-3C47-A02A-650482ADB945}"/>
              </a:ext>
            </a:extLst>
          </p:cNvPr>
          <p:cNvSpPr>
            <a:spLocks noGrp="1"/>
          </p:cNvSpPr>
          <p:nvPr>
            <p:ph type="title"/>
          </p:nvPr>
        </p:nvSpPr>
        <p:spPr>
          <a:xfrm>
            <a:off x="838200" y="152854"/>
            <a:ext cx="10515600" cy="1120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E67FF39-AF91-E047-9BFA-1F8709008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7665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10000"/>
        </a:lnSpc>
        <a:spcBef>
          <a:spcPct val="0"/>
        </a:spcBef>
        <a:buNone/>
        <a:defRPr sz="4400" b="1" i="0" kern="1200" spc="0" baseline="0">
          <a:solidFill>
            <a:schemeClr val="tx1"/>
          </a:solidFill>
          <a:latin typeface="Fira Sans Condensed SemiBold" panose="020B06030500000200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b="0" i="0" kern="1200">
          <a:solidFill>
            <a:schemeClr val="tx1"/>
          </a:solidFill>
          <a:latin typeface="Fira Sans Condensed Light" panose="020B0403050000020004" pitchFamily="34"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b="0" i="0" kern="1200">
          <a:solidFill>
            <a:schemeClr val="tx1"/>
          </a:solidFill>
          <a:latin typeface="Fira Sans Condensed Light" panose="020B0403050000020004" pitchFamily="34"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b="0" i="0" kern="1200">
          <a:solidFill>
            <a:schemeClr val="tx1"/>
          </a:solidFill>
          <a:latin typeface="Fira Sans Condensed Light" panose="020B0403050000020004" pitchFamily="34"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ira Sans Condensed Light" panose="020B0403050000020004" pitchFamily="34"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Fira Sans Condensed Light" panose="020B0403050000020004" pitchFamily="34"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5136">
          <p15:clr>
            <a:srgbClr val="F26B43"/>
          </p15:clr>
        </p15:guide>
        <p15:guide id="4" pos="2544">
          <p15:clr>
            <a:srgbClr val="F26B43"/>
          </p15:clr>
        </p15:guide>
        <p15:guide id="5" pos="5760">
          <p15:clr>
            <a:srgbClr val="F26B43"/>
          </p15:clr>
        </p15:guide>
        <p15:guide id="6" pos="1920">
          <p15:clr>
            <a:srgbClr val="F26B43"/>
          </p15:clr>
        </p15:guide>
        <p15:guide id="7" pos="7488">
          <p15:clr>
            <a:srgbClr val="F26B43"/>
          </p15:clr>
        </p15:guide>
        <p15:guide id="8" pos="96">
          <p15:clr>
            <a:srgbClr val="F26B43"/>
          </p15:clr>
        </p15:guide>
        <p15:guide id="9" orient="horz" pos="4224">
          <p15:clr>
            <a:srgbClr val="F26B43"/>
          </p15:clr>
        </p15:guide>
        <p15:guide id="10" pos="3936">
          <p15:clr>
            <a:srgbClr val="F26B43"/>
          </p15:clr>
        </p15:guide>
        <p15:guide id="11" pos="3744">
          <p15:clr>
            <a:srgbClr val="F26B43"/>
          </p15:clr>
        </p15:guide>
        <p15:guide id="12" pos="5236">
          <p15:clr>
            <a:srgbClr val="F26B43"/>
          </p15:clr>
        </p15:guide>
        <p15:guide id="13" pos="5040">
          <p15:clr>
            <a:srgbClr val="F26B43"/>
          </p15:clr>
        </p15:guide>
        <p15:guide id="14" pos="2640">
          <p15:clr>
            <a:srgbClr val="F26B43"/>
          </p15:clr>
        </p15:guide>
        <p15:guide id="15" pos="2448">
          <p15:clr>
            <a:srgbClr val="F26B43"/>
          </p15:clr>
        </p15:guide>
        <p15:guide id="16" pos="2020">
          <p15:clr>
            <a:srgbClr val="F26B43"/>
          </p15:clr>
        </p15:guide>
        <p15:guide id="17" pos="1800">
          <p15:clr>
            <a:srgbClr val="F26B43"/>
          </p15:clr>
        </p15:guide>
        <p15:guide id="18" pos="5860">
          <p15:clr>
            <a:srgbClr val="F26B43"/>
          </p15:clr>
        </p15:guide>
        <p15:guide id="19" pos="5664">
          <p15:clr>
            <a:srgbClr val="F26B43"/>
          </p15:clr>
        </p15:guide>
        <p15:guide id="20" pos="196">
          <p15:clr>
            <a:srgbClr val="F26B43"/>
          </p15:clr>
        </p15:guide>
        <p15:guide id="21" pos="7584">
          <p15:clr>
            <a:srgbClr val="F26B43"/>
          </p15:clr>
        </p15:guide>
        <p15:guide id="22" orient="horz" pos="936">
          <p15:clr>
            <a:srgbClr val="F26B43"/>
          </p15:clr>
        </p15:guide>
        <p15:guide id="23" orient="horz" pos="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93A8D-B08F-1E4F-9D01-E97346145CC2}"/>
              </a:ext>
            </a:extLst>
          </p:cNvPr>
          <p:cNvSpPr>
            <a:spLocks noGrp="1"/>
          </p:cNvSpPr>
          <p:nvPr>
            <p:ph type="ctrTitle"/>
          </p:nvPr>
        </p:nvSpPr>
        <p:spPr>
          <a:xfrm>
            <a:off x="670956" y="979859"/>
            <a:ext cx="10850088" cy="3027607"/>
          </a:xfrm>
        </p:spPr>
        <p:txBody>
          <a:bodyPr>
            <a:normAutofit fontScale="90000"/>
          </a:bodyPr>
          <a:lstStyle/>
          <a:p>
            <a:pPr>
              <a:lnSpc>
                <a:spcPct val="100000"/>
              </a:lnSpc>
            </a:pPr>
            <a:r>
              <a:rPr lang="en-US" sz="8800" dirty="0">
                <a:solidFill>
                  <a:schemeClr val="bg1"/>
                </a:solidFill>
                <a:latin typeface="Fira Sans Condensed ExtraBold" panose="020B0603050000020004" pitchFamily="34" charset="0"/>
              </a:rPr>
              <a:t>What does the internet say about you?</a:t>
            </a:r>
          </a:p>
        </p:txBody>
      </p:sp>
      <p:sp>
        <p:nvSpPr>
          <p:cNvPr id="6" name="TextBox 5">
            <a:extLst>
              <a:ext uri="{FF2B5EF4-FFF2-40B4-BE49-F238E27FC236}">
                <a16:creationId xmlns:a16="http://schemas.microsoft.com/office/drawing/2014/main" id="{206B8A41-3349-324C-AFB0-193F2A99EFF8}"/>
              </a:ext>
            </a:extLst>
          </p:cNvPr>
          <p:cNvSpPr txBox="1"/>
          <p:nvPr/>
        </p:nvSpPr>
        <p:spPr>
          <a:xfrm>
            <a:off x="3563098" y="4705052"/>
            <a:ext cx="5065810" cy="1846659"/>
          </a:xfrm>
          <a:prstGeom prst="rect">
            <a:avLst/>
          </a:prstGeom>
          <a:noFill/>
        </p:spPr>
        <p:txBody>
          <a:bodyPr wrap="none" rtlCol="0">
            <a:spAutoFit/>
          </a:bodyPr>
          <a:lstStyle/>
          <a:p>
            <a:pPr algn="ctr"/>
            <a:r>
              <a:rPr lang="en-US" sz="3200" dirty="0">
                <a:solidFill>
                  <a:schemeClr val="bg1"/>
                </a:solidFill>
                <a:latin typeface="Fira Sans Condensed Medium" panose="020B0603050000020004" pitchFamily="34" charset="0"/>
              </a:rPr>
              <a:t>Andrew </a:t>
            </a:r>
            <a:r>
              <a:rPr lang="en-US" sz="3200" dirty="0" err="1">
                <a:solidFill>
                  <a:schemeClr val="bg1"/>
                </a:solidFill>
                <a:latin typeface="Fira Sans Condensed Medium" panose="020B0603050000020004" pitchFamily="34" charset="0"/>
              </a:rPr>
              <a:t>Heiss</a:t>
            </a:r>
            <a:endParaRPr lang="en-US" sz="3200" dirty="0">
              <a:solidFill>
                <a:schemeClr val="bg1"/>
              </a:solidFill>
              <a:latin typeface="Fira Sans Condensed Medium" panose="020B0603050000020004" pitchFamily="34" charset="0"/>
            </a:endParaRPr>
          </a:p>
          <a:p>
            <a:pPr algn="ctr">
              <a:spcBef>
                <a:spcPts val="1200"/>
              </a:spcBef>
            </a:pPr>
            <a:r>
              <a:rPr lang="en-US" sz="2400" dirty="0">
                <a:solidFill>
                  <a:schemeClr val="bg1"/>
                </a:solidFill>
                <a:latin typeface="Fira Sans Condensed Light" panose="020B0403050000020004" pitchFamily="34" charset="0"/>
              </a:rPr>
              <a:t>Andrew Young School of Policy Studies</a:t>
            </a:r>
          </a:p>
          <a:p>
            <a:pPr algn="ctr"/>
            <a:r>
              <a:rPr lang="en-US" sz="2400" dirty="0">
                <a:solidFill>
                  <a:schemeClr val="bg1"/>
                </a:solidFill>
                <a:latin typeface="Fira Sans Condensed Light" panose="020B0403050000020004" pitchFamily="34" charset="0"/>
              </a:rPr>
              <a:t>Georgia State University</a:t>
            </a:r>
          </a:p>
          <a:p>
            <a:pPr algn="ctr"/>
            <a:r>
              <a:rPr lang="en-US" sz="2400" dirty="0">
                <a:solidFill>
                  <a:schemeClr val="bg1"/>
                </a:solidFill>
                <a:latin typeface="Fira Sans Condensed Light" panose="020B0403050000020004" pitchFamily="34" charset="0"/>
              </a:rPr>
              <a:t>July 16, 2020</a:t>
            </a:r>
          </a:p>
        </p:txBody>
      </p:sp>
    </p:spTree>
    <p:extLst>
      <p:ext uri="{BB962C8B-B14F-4D97-AF65-F5344CB8AC3E}">
        <p14:creationId xmlns:p14="http://schemas.microsoft.com/office/powerpoint/2010/main" val="1192272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6E3D-D91E-7944-BCCA-6614F1509BFF}"/>
              </a:ext>
            </a:extLst>
          </p:cNvPr>
          <p:cNvSpPr>
            <a:spLocks noGrp="1"/>
          </p:cNvSpPr>
          <p:nvPr>
            <p:ph type="title"/>
          </p:nvPr>
        </p:nvSpPr>
        <p:spPr>
          <a:xfrm>
            <a:off x="831850" y="1056341"/>
            <a:ext cx="10515600" cy="2853922"/>
          </a:xfrm>
        </p:spPr>
        <p:txBody>
          <a:bodyPr>
            <a:normAutofit/>
          </a:bodyPr>
          <a:lstStyle/>
          <a:p>
            <a:r>
              <a:rPr lang="en-US" sz="6600" dirty="0">
                <a:solidFill>
                  <a:schemeClr val="bg1"/>
                </a:solidFill>
              </a:rPr>
              <a:t>Show people who you are</a:t>
            </a:r>
            <a:endParaRPr lang="en-US" sz="6600" dirty="0">
              <a:solidFill>
                <a:schemeClr val="bg1"/>
              </a:solidFill>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71D9BFCE-A090-E34B-B12D-18D65BE15C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2020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Show people who you are</a:t>
            </a:r>
          </a:p>
        </p:txBody>
      </p:sp>
      <p:sp>
        <p:nvSpPr>
          <p:cNvPr id="10" name="TextBox 9">
            <a:extLst>
              <a:ext uri="{FF2B5EF4-FFF2-40B4-BE49-F238E27FC236}">
                <a16:creationId xmlns:a16="http://schemas.microsoft.com/office/drawing/2014/main" id="{6BA99CEC-2435-F84E-940F-B2D6B5E9E1F4}"/>
              </a:ext>
            </a:extLst>
          </p:cNvPr>
          <p:cNvSpPr txBox="1"/>
          <p:nvPr/>
        </p:nvSpPr>
        <p:spPr>
          <a:xfrm>
            <a:off x="3593605" y="2173321"/>
            <a:ext cx="5004791" cy="830997"/>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Your own website</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5" name="TextBox 14">
            <a:extLst>
              <a:ext uri="{FF2B5EF4-FFF2-40B4-BE49-F238E27FC236}">
                <a16:creationId xmlns:a16="http://schemas.microsoft.com/office/drawing/2014/main" id="{9DD283DC-508E-EC41-B45A-5838AC3E624D}"/>
              </a:ext>
            </a:extLst>
          </p:cNvPr>
          <p:cNvSpPr txBox="1"/>
          <p:nvPr/>
        </p:nvSpPr>
        <p:spPr>
          <a:xfrm>
            <a:off x="4215913" y="3438184"/>
            <a:ext cx="3760174" cy="830997"/>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Social media</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143709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Use your own website</a:t>
            </a:r>
          </a:p>
        </p:txBody>
      </p:sp>
      <p:sp>
        <p:nvSpPr>
          <p:cNvPr id="10" name="TextBox 9">
            <a:extLst>
              <a:ext uri="{FF2B5EF4-FFF2-40B4-BE49-F238E27FC236}">
                <a16:creationId xmlns:a16="http://schemas.microsoft.com/office/drawing/2014/main" id="{6BA99CEC-2435-F84E-940F-B2D6B5E9E1F4}"/>
              </a:ext>
            </a:extLst>
          </p:cNvPr>
          <p:cNvSpPr txBox="1"/>
          <p:nvPr/>
        </p:nvSpPr>
        <p:spPr>
          <a:xfrm>
            <a:off x="2065867" y="1512921"/>
            <a:ext cx="8060266"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Have a central place that is all about you and what you do</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50029759-FE03-5E47-8885-137CD4756DEE}"/>
              </a:ext>
            </a:extLst>
          </p:cNvPr>
          <p:cNvSpPr txBox="1"/>
          <p:nvPr/>
        </p:nvSpPr>
        <p:spPr>
          <a:xfrm>
            <a:off x="2811741" y="3452254"/>
            <a:ext cx="6568516"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Control the narrative about you</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4" name="TextBox 13">
            <a:extLst>
              <a:ext uri="{FF2B5EF4-FFF2-40B4-BE49-F238E27FC236}">
                <a16:creationId xmlns:a16="http://schemas.microsoft.com/office/drawing/2014/main" id="{48B96D09-B807-BB40-B486-8F86C395AA6C}"/>
              </a:ext>
            </a:extLst>
          </p:cNvPr>
          <p:cNvSpPr txBox="1"/>
          <p:nvPr/>
        </p:nvSpPr>
        <p:spPr>
          <a:xfrm>
            <a:off x="3381737" y="4315854"/>
            <a:ext cx="5428525"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Point everything else here</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61470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How and where?</a:t>
            </a:r>
          </a:p>
        </p:txBody>
      </p:sp>
      <p:sp>
        <p:nvSpPr>
          <p:cNvPr id="10" name="TextBox 9">
            <a:extLst>
              <a:ext uri="{FF2B5EF4-FFF2-40B4-BE49-F238E27FC236}">
                <a16:creationId xmlns:a16="http://schemas.microsoft.com/office/drawing/2014/main" id="{6BA99CEC-2435-F84E-940F-B2D6B5E9E1F4}"/>
              </a:ext>
            </a:extLst>
          </p:cNvPr>
          <p:cNvSpPr txBox="1"/>
          <p:nvPr/>
        </p:nvSpPr>
        <p:spPr>
          <a:xfrm>
            <a:off x="1512455" y="1615679"/>
            <a:ext cx="9167090" cy="230832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A website is </a:t>
            </a:r>
            <a:r>
              <a:rPr lang="en-US" sz="2800" b="1" dirty="0">
                <a:solidFill>
                  <a:schemeClr val="accent1"/>
                </a:solidFill>
                <a:latin typeface="Fira Sans Condensed SemiBold" panose="020B0603050000020004" pitchFamily="34" charset="0"/>
                <a:ea typeface="Roboto" panose="02000000000000000000" pitchFamily="2" charset="0"/>
                <a:cs typeface="Roboto Condensed" charset="0"/>
              </a:rPr>
              <a:t>(typically) </a:t>
            </a: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a set of HTML files that lives on a computer somewhere in the world</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FB64917E-B51F-4E46-8598-2373C19076E7}"/>
              </a:ext>
            </a:extLst>
          </p:cNvPr>
          <p:cNvSpPr txBox="1"/>
          <p:nvPr/>
        </p:nvSpPr>
        <p:spPr>
          <a:xfrm>
            <a:off x="2652315" y="4342253"/>
            <a:ext cx="6887370"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Use someone else’s server </a:t>
            </a:r>
            <a:b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b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or your own</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6756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Web hosting</a:t>
            </a:r>
          </a:p>
        </p:txBody>
      </p:sp>
      <p:sp>
        <p:nvSpPr>
          <p:cNvPr id="10" name="TextBox 9">
            <a:extLst>
              <a:ext uri="{FF2B5EF4-FFF2-40B4-BE49-F238E27FC236}">
                <a16:creationId xmlns:a16="http://schemas.microsoft.com/office/drawing/2014/main" id="{6BA99CEC-2435-F84E-940F-B2D6B5E9E1F4}"/>
              </a:ext>
            </a:extLst>
          </p:cNvPr>
          <p:cNvSpPr txBox="1"/>
          <p:nvPr/>
        </p:nvSpPr>
        <p:spPr>
          <a:xfrm>
            <a:off x="537158" y="148590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Google Sites</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 limited design choices)</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FB64917E-B51F-4E46-8598-2373C19076E7}"/>
              </a:ext>
            </a:extLst>
          </p:cNvPr>
          <p:cNvSpPr txBox="1"/>
          <p:nvPr/>
        </p:nvSpPr>
        <p:spPr>
          <a:xfrm>
            <a:off x="6633158" y="148590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WordPress</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(free/paid; more design options)</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E629074B-923E-A049-B841-F2405DEB8627}"/>
              </a:ext>
            </a:extLst>
          </p:cNvPr>
          <p:cNvSpPr txBox="1"/>
          <p:nvPr/>
        </p:nvSpPr>
        <p:spPr>
          <a:xfrm>
            <a:off x="537158" y="3105990"/>
            <a:ext cx="5021683" cy="1261884"/>
          </a:xfrm>
          <a:prstGeom prst="rect">
            <a:avLst/>
          </a:prstGeom>
          <a:solidFill>
            <a:schemeClr val="accent1">
              <a:lumMod val="20000"/>
              <a:lumOff val="80000"/>
            </a:schemeClr>
          </a:solidFill>
        </p:spPr>
        <p:txBody>
          <a:bodyPr wrap="square" rtlCol="0">
            <a:spAutoFit/>
          </a:bodyPr>
          <a:lstStyle/>
          <a:p>
            <a:pPr algn="ctr"/>
            <a:r>
              <a:rPr lang="en-US" sz="4800" b="1" dirty="0" err="1">
                <a:solidFill>
                  <a:schemeClr val="accent1"/>
                </a:solidFill>
                <a:latin typeface="Fira Sans Condensed SemiBold" panose="020B0603050000020004" pitchFamily="34" charset="0"/>
                <a:ea typeface="Roboto" panose="02000000000000000000" pitchFamily="2" charset="0"/>
                <a:cs typeface="Roboto Condensed" charset="0"/>
              </a:rPr>
              <a:t>Wix</a:t>
            </a:r>
            <a:endParaRPr lang="en-US" sz="4800" b="1" dirty="0">
              <a:solidFill>
                <a:schemeClr val="accent1"/>
              </a:solidFill>
              <a:latin typeface="Fira Sans Condensed SemiBold" panose="020B0603050000020004" pitchFamily="34" charset="0"/>
              <a:ea typeface="Roboto" panose="02000000000000000000" pitchFamily="2" charset="0"/>
              <a:cs typeface="Roboto Condensed" charset="0"/>
            </a:endParaRP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(free/paid; ad-supported)</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8" name="TextBox 7">
            <a:extLst>
              <a:ext uri="{FF2B5EF4-FFF2-40B4-BE49-F238E27FC236}">
                <a16:creationId xmlns:a16="http://schemas.microsoft.com/office/drawing/2014/main" id="{DA73492D-B679-764C-8E30-B08CBE68DFBE}"/>
              </a:ext>
            </a:extLst>
          </p:cNvPr>
          <p:cNvSpPr txBox="1"/>
          <p:nvPr/>
        </p:nvSpPr>
        <p:spPr>
          <a:xfrm>
            <a:off x="6633158" y="310599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Weebly</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(free/paid; ad-supported)</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D4CFCE7A-B54F-494A-937D-19836870CD38}"/>
              </a:ext>
            </a:extLst>
          </p:cNvPr>
          <p:cNvSpPr txBox="1"/>
          <p:nvPr/>
        </p:nvSpPr>
        <p:spPr>
          <a:xfrm>
            <a:off x="3585158" y="472608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Squarespace</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(paid; incredibly flexible)</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7766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6" grpId="0" animBg="1"/>
      <p:bldP spid="8"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Slightly more technical</a:t>
            </a:r>
          </a:p>
        </p:txBody>
      </p:sp>
      <p:sp>
        <p:nvSpPr>
          <p:cNvPr id="10" name="TextBox 9">
            <a:extLst>
              <a:ext uri="{FF2B5EF4-FFF2-40B4-BE49-F238E27FC236}">
                <a16:creationId xmlns:a16="http://schemas.microsoft.com/office/drawing/2014/main" id="{6BA99CEC-2435-F84E-940F-B2D6B5E9E1F4}"/>
              </a:ext>
            </a:extLst>
          </p:cNvPr>
          <p:cNvSpPr txBox="1"/>
          <p:nvPr/>
        </p:nvSpPr>
        <p:spPr>
          <a:xfrm>
            <a:off x="3585158" y="1500978"/>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Your institution</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(unknown process for editing)</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E629074B-923E-A049-B841-F2405DEB8627}"/>
              </a:ext>
            </a:extLst>
          </p:cNvPr>
          <p:cNvSpPr txBox="1"/>
          <p:nvPr/>
        </p:nvSpPr>
        <p:spPr>
          <a:xfrm>
            <a:off x="537158" y="310599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Netlify</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 supply your own HTML)</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8" name="TextBox 7">
            <a:extLst>
              <a:ext uri="{FF2B5EF4-FFF2-40B4-BE49-F238E27FC236}">
                <a16:creationId xmlns:a16="http://schemas.microsoft.com/office/drawing/2014/main" id="{DA73492D-B679-764C-8E30-B08CBE68DFBE}"/>
              </a:ext>
            </a:extLst>
          </p:cNvPr>
          <p:cNvSpPr txBox="1"/>
          <p:nvPr/>
        </p:nvSpPr>
        <p:spPr>
          <a:xfrm>
            <a:off x="6633158" y="3105990"/>
            <a:ext cx="5021683" cy="1261884"/>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GitHub Pages</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(free; supply your own HTML)</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D4CFCE7A-B54F-494A-937D-19836870CD38}"/>
              </a:ext>
            </a:extLst>
          </p:cNvPr>
          <p:cNvSpPr txBox="1"/>
          <p:nvPr/>
        </p:nvSpPr>
        <p:spPr>
          <a:xfrm>
            <a:off x="3077158" y="4726080"/>
            <a:ext cx="6049909" cy="1815882"/>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Self-hosted</a:t>
            </a:r>
            <a:b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br>
            <a:r>
              <a:rPr lang="en-US" sz="3600" b="1" dirty="0">
                <a:solidFill>
                  <a:schemeClr val="accent1"/>
                </a:solidFill>
                <a:latin typeface="Fira Sans Condensed SemiBold" panose="020B0603050000020004" pitchFamily="34" charset="0"/>
                <a:ea typeface="Roboto" panose="02000000000000000000" pitchFamily="2" charset="0"/>
                <a:cs typeface="Roboto Condensed" charset="0"/>
              </a:rPr>
              <a:t>(like Digital Ocean)</a:t>
            </a:r>
          </a:p>
          <a:p>
            <a:pPr algn="ctr"/>
            <a:r>
              <a:rPr lang="en-US" sz="2800" dirty="0">
                <a:solidFill>
                  <a:schemeClr val="accent1"/>
                </a:solidFill>
                <a:latin typeface="Fira Sans Condensed Light" panose="020B0403050000020004" pitchFamily="34" charset="0"/>
                <a:ea typeface="Roboto" panose="02000000000000000000" pitchFamily="2" charset="0"/>
                <a:cs typeface="Roboto Condensed" charset="0"/>
              </a:rPr>
              <a:t>(cheap; total control; more complicated)</a:t>
            </a:r>
            <a:endParaRPr lang="en-US" dirty="0">
              <a:solidFill>
                <a:schemeClr val="accent1"/>
              </a:solidFill>
              <a:latin typeface="Fira Sans Condensed Light" panose="020B04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77317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Domain name</a:t>
            </a:r>
          </a:p>
        </p:txBody>
      </p:sp>
      <p:sp>
        <p:nvSpPr>
          <p:cNvPr id="10" name="TextBox 9">
            <a:extLst>
              <a:ext uri="{FF2B5EF4-FFF2-40B4-BE49-F238E27FC236}">
                <a16:creationId xmlns:a16="http://schemas.microsoft.com/office/drawing/2014/main" id="{6BA99CEC-2435-F84E-940F-B2D6B5E9E1F4}"/>
              </a:ext>
            </a:extLst>
          </p:cNvPr>
          <p:cNvSpPr txBox="1"/>
          <p:nvPr/>
        </p:nvSpPr>
        <p:spPr>
          <a:xfrm>
            <a:off x="1929141" y="1615679"/>
            <a:ext cx="8333718"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A domain name is an address that points at a server</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2448EFDE-ED4F-BD4C-BD6E-F2E3AC4CE3D4}"/>
              </a:ext>
            </a:extLst>
          </p:cNvPr>
          <p:cNvSpPr txBox="1"/>
          <p:nvPr/>
        </p:nvSpPr>
        <p:spPr>
          <a:xfrm>
            <a:off x="1462412" y="3350655"/>
            <a:ext cx="9233312" cy="646331"/>
          </a:xfrm>
          <a:prstGeom prst="rect">
            <a:avLst/>
          </a:prstGeom>
          <a:solidFill>
            <a:schemeClr val="accent1"/>
          </a:solidFill>
        </p:spPr>
        <p:txBody>
          <a:bodyPr wrap="square" rtlCol="0">
            <a:spAutoFit/>
          </a:bodyPr>
          <a:lstStyle/>
          <a:p>
            <a:pPr algn="ct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sites.google.com</a:t>
            </a: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yourname</a:t>
            </a: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 vs. </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yourname.com</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8" name="TextBox 7">
            <a:extLst>
              <a:ext uri="{FF2B5EF4-FFF2-40B4-BE49-F238E27FC236}">
                <a16:creationId xmlns:a16="http://schemas.microsoft.com/office/drawing/2014/main" id="{CCE898C4-F0D2-D442-A612-63F827DCB0F9}"/>
              </a:ext>
            </a:extLst>
          </p:cNvPr>
          <p:cNvSpPr txBox="1"/>
          <p:nvPr/>
        </p:nvSpPr>
        <p:spPr>
          <a:xfrm>
            <a:off x="1462412" y="4457491"/>
            <a:ext cx="9233312"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You can point a domain name at pretty much any hosting option</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F9EA015D-35B3-D44B-9187-FCB36BB1EF02}"/>
              </a:ext>
            </a:extLst>
          </p:cNvPr>
          <p:cNvSpPr txBox="1"/>
          <p:nvPr/>
        </p:nvSpPr>
        <p:spPr>
          <a:xfrm>
            <a:off x="4299148" y="6164490"/>
            <a:ext cx="3559841" cy="523220"/>
          </a:xfrm>
          <a:prstGeom prst="rect">
            <a:avLst/>
          </a:prstGeom>
          <a:solidFill>
            <a:schemeClr val="accent1"/>
          </a:solidFill>
        </p:spPr>
        <p:txBody>
          <a:bodyPr wrap="square" rtlCol="0">
            <a:spAutoFit/>
          </a:bodyPr>
          <a:lstStyle/>
          <a:p>
            <a:pPr algn="ctr"/>
            <a:r>
              <a:rPr lang="en-US" sz="2800" b="1" dirty="0" err="1">
                <a:solidFill>
                  <a:schemeClr val="bg1"/>
                </a:solidFill>
                <a:latin typeface="Fira Sans Condensed SemiBold" panose="020B0603050000020004" pitchFamily="34" charset="0"/>
                <a:ea typeface="Roboto" panose="02000000000000000000" pitchFamily="2" charset="0"/>
                <a:cs typeface="Roboto Condensed" charset="0"/>
              </a:rPr>
              <a:t>iwantmyname.com</a:t>
            </a:r>
            <a:endParaRPr lang="en-US"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3411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What should be there?</a:t>
            </a:r>
          </a:p>
        </p:txBody>
      </p:sp>
      <p:sp>
        <p:nvSpPr>
          <p:cNvPr id="13" name="TextBox 12">
            <a:extLst>
              <a:ext uri="{FF2B5EF4-FFF2-40B4-BE49-F238E27FC236}">
                <a16:creationId xmlns:a16="http://schemas.microsoft.com/office/drawing/2014/main" id="{69279B74-5E55-624F-A02A-4AB6D3A5EEFA}"/>
              </a:ext>
            </a:extLst>
          </p:cNvPr>
          <p:cNvSpPr txBox="1"/>
          <p:nvPr/>
        </p:nvSpPr>
        <p:spPr>
          <a:xfrm>
            <a:off x="4328845" y="1615679"/>
            <a:ext cx="3534310" cy="830997"/>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At minimum</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4" name="TextBox 13">
            <a:extLst>
              <a:ext uri="{FF2B5EF4-FFF2-40B4-BE49-F238E27FC236}">
                <a16:creationId xmlns:a16="http://schemas.microsoft.com/office/drawing/2014/main" id="{F39C4385-0E76-3346-A96C-7097A1B0C987}"/>
              </a:ext>
            </a:extLst>
          </p:cNvPr>
          <p:cNvSpPr txBox="1"/>
          <p:nvPr/>
        </p:nvSpPr>
        <p:spPr>
          <a:xfrm>
            <a:off x="3132668" y="2733279"/>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About</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5" name="TextBox 14">
            <a:extLst>
              <a:ext uri="{FF2B5EF4-FFF2-40B4-BE49-F238E27FC236}">
                <a16:creationId xmlns:a16="http://schemas.microsoft.com/office/drawing/2014/main" id="{7D2F9552-160E-484A-BCAB-1958027182B9}"/>
              </a:ext>
            </a:extLst>
          </p:cNvPr>
          <p:cNvSpPr txBox="1"/>
          <p:nvPr/>
        </p:nvSpPr>
        <p:spPr>
          <a:xfrm>
            <a:off x="3132667" y="3538376"/>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Research</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6" name="TextBox 15">
            <a:extLst>
              <a:ext uri="{FF2B5EF4-FFF2-40B4-BE49-F238E27FC236}">
                <a16:creationId xmlns:a16="http://schemas.microsoft.com/office/drawing/2014/main" id="{3A35BEE7-2999-A54C-A114-56A1F6BA3A47}"/>
              </a:ext>
            </a:extLst>
          </p:cNvPr>
          <p:cNvSpPr txBox="1"/>
          <p:nvPr/>
        </p:nvSpPr>
        <p:spPr>
          <a:xfrm>
            <a:off x="6180667" y="2733278"/>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CV</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7" name="TextBox 16">
            <a:extLst>
              <a:ext uri="{FF2B5EF4-FFF2-40B4-BE49-F238E27FC236}">
                <a16:creationId xmlns:a16="http://schemas.microsoft.com/office/drawing/2014/main" id="{3804953A-4C61-CA48-849F-8274F4588B3A}"/>
              </a:ext>
            </a:extLst>
          </p:cNvPr>
          <p:cNvSpPr txBox="1"/>
          <p:nvPr/>
        </p:nvSpPr>
        <p:spPr>
          <a:xfrm>
            <a:off x="6180667" y="3538376"/>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Teaching</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8" name="TextBox 17">
            <a:extLst>
              <a:ext uri="{FF2B5EF4-FFF2-40B4-BE49-F238E27FC236}">
                <a16:creationId xmlns:a16="http://schemas.microsoft.com/office/drawing/2014/main" id="{AD756AC8-3EF6-1E42-B241-A7B4F64EDF6C}"/>
              </a:ext>
            </a:extLst>
          </p:cNvPr>
          <p:cNvSpPr txBox="1"/>
          <p:nvPr/>
        </p:nvSpPr>
        <p:spPr>
          <a:xfrm>
            <a:off x="4328845" y="4762414"/>
            <a:ext cx="3534310" cy="830997"/>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Other stuff</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9" name="TextBox 18">
            <a:extLst>
              <a:ext uri="{FF2B5EF4-FFF2-40B4-BE49-F238E27FC236}">
                <a16:creationId xmlns:a16="http://schemas.microsoft.com/office/drawing/2014/main" id="{6D1B2365-8767-E643-84CA-C4A2D5B6CFD4}"/>
              </a:ext>
            </a:extLst>
          </p:cNvPr>
          <p:cNvSpPr txBox="1"/>
          <p:nvPr/>
        </p:nvSpPr>
        <p:spPr>
          <a:xfrm>
            <a:off x="3132668" y="5854115"/>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Blog</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21" name="TextBox 20">
            <a:extLst>
              <a:ext uri="{FF2B5EF4-FFF2-40B4-BE49-F238E27FC236}">
                <a16:creationId xmlns:a16="http://schemas.microsoft.com/office/drawing/2014/main" id="{B4041144-619D-3D4F-9094-223725A78706}"/>
              </a:ext>
            </a:extLst>
          </p:cNvPr>
          <p:cNvSpPr txBox="1"/>
          <p:nvPr/>
        </p:nvSpPr>
        <p:spPr>
          <a:xfrm>
            <a:off x="6180667" y="5854114"/>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/uses &amp; /now</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7228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Social media</a:t>
            </a:r>
          </a:p>
        </p:txBody>
      </p:sp>
      <p:sp>
        <p:nvSpPr>
          <p:cNvPr id="10" name="TextBox 9">
            <a:extLst>
              <a:ext uri="{FF2B5EF4-FFF2-40B4-BE49-F238E27FC236}">
                <a16:creationId xmlns:a16="http://schemas.microsoft.com/office/drawing/2014/main" id="{6BA99CEC-2435-F84E-940F-B2D6B5E9E1F4}"/>
              </a:ext>
            </a:extLst>
          </p:cNvPr>
          <p:cNvSpPr txBox="1"/>
          <p:nvPr/>
        </p:nvSpPr>
        <p:spPr>
          <a:xfrm>
            <a:off x="3206750" y="2547012"/>
            <a:ext cx="5698207" cy="2062103"/>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Have a presence on </a:t>
            </a:r>
            <a:b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b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social media</a:t>
            </a:r>
            <a:b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br>
            <a:r>
              <a:rPr lang="en-US" sz="2800" b="1" dirty="0">
                <a:solidFill>
                  <a:schemeClr val="accent1"/>
                </a:solidFill>
                <a:latin typeface="Fira Sans Condensed SemiBold" panose="020B0603050000020004" pitchFamily="34" charset="0"/>
                <a:ea typeface="Roboto" panose="02000000000000000000" pitchFamily="2" charset="0"/>
                <a:cs typeface="Roboto Condensed" charset="0"/>
              </a:rPr>
              <a:t>(Twitter, Instagram, </a:t>
            </a:r>
            <a:r>
              <a:rPr lang="en-US" sz="2800" b="1" dirty="0" err="1">
                <a:solidFill>
                  <a:schemeClr val="accent1"/>
                </a:solidFill>
                <a:latin typeface="Fira Sans Condensed SemiBold" panose="020B0603050000020004" pitchFamily="34" charset="0"/>
                <a:ea typeface="Roboto" panose="02000000000000000000" pitchFamily="2" charset="0"/>
                <a:cs typeface="Roboto Condensed" charset="0"/>
              </a:rPr>
              <a:t>TikTok</a:t>
            </a:r>
            <a:r>
              <a:rPr lang="en-US" sz="2800" b="1" dirty="0">
                <a:solidFill>
                  <a:schemeClr val="accent1"/>
                </a:solidFill>
                <a:latin typeface="Fira Sans Condensed SemiBold" panose="020B0603050000020004" pitchFamily="34" charset="0"/>
                <a:ea typeface="Roboto" panose="02000000000000000000" pitchFamily="2" charset="0"/>
                <a:cs typeface="Roboto Condensed" charset="0"/>
              </a:rPr>
              <a:t>, etc.)</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42267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What should I post?</a:t>
            </a:r>
          </a:p>
        </p:txBody>
      </p:sp>
      <p:sp>
        <p:nvSpPr>
          <p:cNvPr id="13" name="TextBox 12">
            <a:extLst>
              <a:ext uri="{FF2B5EF4-FFF2-40B4-BE49-F238E27FC236}">
                <a16:creationId xmlns:a16="http://schemas.microsoft.com/office/drawing/2014/main" id="{69279B74-5E55-624F-A02A-4AB6D3A5EEFA}"/>
              </a:ext>
            </a:extLst>
          </p:cNvPr>
          <p:cNvSpPr txBox="1"/>
          <p:nvPr/>
        </p:nvSpPr>
        <p:spPr>
          <a:xfrm>
            <a:off x="1182218" y="1859340"/>
            <a:ext cx="3824555"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Strictly professional</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8" name="TextBox 17">
            <a:extLst>
              <a:ext uri="{FF2B5EF4-FFF2-40B4-BE49-F238E27FC236}">
                <a16:creationId xmlns:a16="http://schemas.microsoft.com/office/drawing/2014/main" id="{AD756AC8-3EF6-1E42-B241-A7B4F64EDF6C}"/>
              </a:ext>
            </a:extLst>
          </p:cNvPr>
          <p:cNvSpPr txBox="1"/>
          <p:nvPr/>
        </p:nvSpPr>
        <p:spPr>
          <a:xfrm>
            <a:off x="7376845" y="1859340"/>
            <a:ext cx="3534310"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Personal + professional</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24" name="TextBox 23">
            <a:extLst>
              <a:ext uri="{FF2B5EF4-FFF2-40B4-BE49-F238E27FC236}">
                <a16:creationId xmlns:a16="http://schemas.microsoft.com/office/drawing/2014/main" id="{9EA68CF4-BF44-B844-AA4F-C681E15279BA}"/>
              </a:ext>
            </a:extLst>
          </p:cNvPr>
          <p:cNvSpPr txBox="1"/>
          <p:nvPr/>
        </p:nvSpPr>
        <p:spPr>
          <a:xfrm>
            <a:off x="1151353" y="3801557"/>
            <a:ext cx="3891952" cy="1200329"/>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Only advertise </a:t>
            </a:r>
            <a:br>
              <a:rPr lang="en-US" sz="3600" b="1" dirty="0">
                <a:solidFill>
                  <a:schemeClr val="bg1"/>
                </a:solidFill>
                <a:latin typeface="Fira Sans Condensed SemiBold" panose="020B0603050000020004" pitchFamily="34" charset="0"/>
                <a:ea typeface="Roboto" panose="02000000000000000000" pitchFamily="2" charset="0"/>
                <a:cs typeface="Roboto Condensed" charset="0"/>
              </a:rPr>
            </a:b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research</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25" name="TextBox 24">
            <a:extLst>
              <a:ext uri="{FF2B5EF4-FFF2-40B4-BE49-F238E27FC236}">
                <a16:creationId xmlns:a16="http://schemas.microsoft.com/office/drawing/2014/main" id="{FA43D15F-4CD6-FC43-B481-98F08C6A19B8}"/>
              </a:ext>
            </a:extLst>
          </p:cNvPr>
          <p:cNvSpPr txBox="1"/>
          <p:nvPr/>
        </p:nvSpPr>
        <p:spPr>
          <a:xfrm>
            <a:off x="7492092" y="3801557"/>
            <a:ext cx="3216489" cy="1477328"/>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Show the world </a:t>
            </a:r>
            <a:br>
              <a:rPr lang="en-US" sz="3600" b="1" dirty="0">
                <a:solidFill>
                  <a:schemeClr val="bg1"/>
                </a:solidFill>
                <a:latin typeface="Fira Sans Condensed SemiBold" panose="020B0603050000020004" pitchFamily="34" charset="0"/>
                <a:ea typeface="Roboto" panose="02000000000000000000" pitchFamily="2" charset="0"/>
                <a:cs typeface="Roboto Condensed" charset="0"/>
              </a:rPr>
            </a:b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who you are </a:t>
            </a:r>
            <a:br>
              <a:rPr lang="en-US" sz="3600" b="1" dirty="0">
                <a:solidFill>
                  <a:schemeClr val="bg1"/>
                </a:solidFill>
                <a:latin typeface="Fira Sans Condensed SemiBold" panose="020B0603050000020004" pitchFamily="34" charset="0"/>
                <a:ea typeface="Roboto" panose="02000000000000000000" pitchFamily="2" charset="0"/>
                <a:cs typeface="Roboto Condensed" charset="0"/>
              </a:rPr>
            </a:br>
            <a:r>
              <a:rPr lang="en-US" b="1" dirty="0">
                <a:solidFill>
                  <a:schemeClr val="bg1"/>
                </a:solidFill>
                <a:latin typeface="Fira Sans Condensed SemiBold" panose="020B0603050000020004" pitchFamily="34" charset="0"/>
                <a:ea typeface="Roboto" panose="02000000000000000000" pitchFamily="2" charset="0"/>
                <a:cs typeface="Roboto Condensed" charset="0"/>
              </a:rPr>
              <a:t>(part of that is research)</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4737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040206-7453-644C-B05B-A308B68DA4CB}"/>
              </a:ext>
            </a:extLst>
          </p:cNvPr>
          <p:cNvSpPr/>
          <p:nvPr/>
        </p:nvSpPr>
        <p:spPr>
          <a:xfrm>
            <a:off x="0" y="0"/>
            <a:ext cx="12192000" cy="11974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Title 3">
            <a:extLst>
              <a:ext uri="{FF2B5EF4-FFF2-40B4-BE49-F238E27FC236}">
                <a16:creationId xmlns:a16="http://schemas.microsoft.com/office/drawing/2014/main" id="{3044BF25-8184-864A-845C-E88E775B319B}"/>
              </a:ext>
            </a:extLst>
          </p:cNvPr>
          <p:cNvSpPr>
            <a:spLocks noGrp="1"/>
          </p:cNvSpPr>
          <p:nvPr>
            <p:ph type="title"/>
          </p:nvPr>
        </p:nvSpPr>
        <p:spPr>
          <a:xfrm>
            <a:off x="152400" y="0"/>
            <a:ext cx="11887200" cy="1197429"/>
          </a:xfrm>
          <a:ln>
            <a:noFill/>
          </a:ln>
        </p:spPr>
        <p:txBody>
          <a:bodyPr>
            <a:normAutofit/>
          </a:bodyPr>
          <a:lstStyle/>
          <a:p>
            <a:r>
              <a:rPr lang="en-US" sz="5400" dirty="0">
                <a:ln w="3175">
                  <a:noFill/>
                </a:ln>
                <a:solidFill>
                  <a:schemeClr val="accent6"/>
                </a:solidFill>
              </a:rPr>
              <a:t>Plan for today</a:t>
            </a:r>
          </a:p>
        </p:txBody>
      </p:sp>
      <p:sp>
        <p:nvSpPr>
          <p:cNvPr id="7" name="TextBox 6">
            <a:extLst>
              <a:ext uri="{FF2B5EF4-FFF2-40B4-BE49-F238E27FC236}">
                <a16:creationId xmlns:a16="http://schemas.microsoft.com/office/drawing/2014/main" id="{A466C87B-B39A-3F40-814F-CA34D80B50A0}"/>
              </a:ext>
            </a:extLst>
          </p:cNvPr>
          <p:cNvSpPr txBox="1"/>
          <p:nvPr/>
        </p:nvSpPr>
        <p:spPr>
          <a:xfrm>
            <a:off x="2612691" y="5146259"/>
            <a:ext cx="6990682" cy="830997"/>
          </a:xfrm>
          <a:prstGeom prst="rect">
            <a:avLst/>
          </a:prstGeom>
          <a:solidFill>
            <a:schemeClr val="accent4"/>
          </a:solidFill>
        </p:spPr>
        <p:txBody>
          <a:bodyPr wrap="square" rtlCol="0">
            <a:noAutofit/>
          </a:bodyPr>
          <a:lstStyle/>
          <a:p>
            <a:pPr algn="ctr"/>
            <a:r>
              <a:rPr lang="en-US" sz="4800" b="1" dirty="0">
                <a:solidFill>
                  <a:schemeClr val="bg1"/>
                </a:solidFill>
                <a:latin typeface="Fira Sans Condensed SemiBold" panose="020B0603050000020004" pitchFamily="34" charset="0"/>
              </a:rPr>
              <a:t>Show people what you do </a:t>
            </a:r>
          </a:p>
        </p:txBody>
      </p:sp>
      <p:sp>
        <p:nvSpPr>
          <p:cNvPr id="9" name="TextBox 8">
            <a:extLst>
              <a:ext uri="{FF2B5EF4-FFF2-40B4-BE49-F238E27FC236}">
                <a16:creationId xmlns:a16="http://schemas.microsoft.com/office/drawing/2014/main" id="{D6815559-BEA0-C941-8F35-D4A75A0F3F90}"/>
              </a:ext>
            </a:extLst>
          </p:cNvPr>
          <p:cNvSpPr txBox="1"/>
          <p:nvPr/>
        </p:nvSpPr>
        <p:spPr>
          <a:xfrm>
            <a:off x="3168230" y="2706020"/>
            <a:ext cx="5879605" cy="830997"/>
          </a:xfrm>
          <a:prstGeom prst="rect">
            <a:avLst/>
          </a:prstGeom>
          <a:solidFill>
            <a:schemeClr val="accent3"/>
          </a:solidFill>
        </p:spPr>
        <p:txBody>
          <a:bodyPr wrap="square" rtlCol="0">
            <a:noAutofit/>
          </a:bodyPr>
          <a:lstStyle/>
          <a:p>
            <a:pPr algn="ctr"/>
            <a:r>
              <a:rPr lang="en-US" sz="4800" b="1" dirty="0">
                <a:solidFill>
                  <a:schemeClr val="bg1"/>
                </a:solidFill>
                <a:latin typeface="Fira Sans Condensed SemiBold" panose="020B0603050000020004" pitchFamily="34" charset="0"/>
              </a:rPr>
              <a:t>Tell people you exist</a:t>
            </a:r>
          </a:p>
        </p:txBody>
      </p:sp>
      <p:sp>
        <p:nvSpPr>
          <p:cNvPr id="8" name="TextBox 7">
            <a:extLst>
              <a:ext uri="{FF2B5EF4-FFF2-40B4-BE49-F238E27FC236}">
                <a16:creationId xmlns:a16="http://schemas.microsoft.com/office/drawing/2014/main" id="{DD0DC0D3-F4F7-F341-B884-FAEA7752E420}"/>
              </a:ext>
            </a:extLst>
          </p:cNvPr>
          <p:cNvSpPr txBox="1"/>
          <p:nvPr/>
        </p:nvSpPr>
        <p:spPr>
          <a:xfrm>
            <a:off x="2616957" y="3926140"/>
            <a:ext cx="6982150" cy="830997"/>
          </a:xfrm>
          <a:prstGeom prst="rect">
            <a:avLst/>
          </a:prstGeom>
          <a:solidFill>
            <a:schemeClr val="accent1"/>
          </a:solidFill>
        </p:spPr>
        <p:txBody>
          <a:bodyPr wrap="square" rtlCol="0">
            <a:noAutofit/>
          </a:bodyPr>
          <a:lstStyle/>
          <a:p>
            <a:pPr algn="ctr"/>
            <a:r>
              <a:rPr lang="en-US" sz="4800" b="1" dirty="0">
                <a:solidFill>
                  <a:schemeClr val="bg1"/>
                </a:solidFill>
                <a:latin typeface="Fira Sans Condensed SemiBold" panose="020B0603050000020004" pitchFamily="34" charset="0"/>
              </a:rPr>
              <a:t>Show people who you are</a:t>
            </a:r>
          </a:p>
        </p:txBody>
      </p:sp>
      <p:sp>
        <p:nvSpPr>
          <p:cNvPr id="10" name="TextBox 9">
            <a:extLst>
              <a:ext uri="{FF2B5EF4-FFF2-40B4-BE49-F238E27FC236}">
                <a16:creationId xmlns:a16="http://schemas.microsoft.com/office/drawing/2014/main" id="{89386C8C-68E2-C241-889F-F549E1787FE0}"/>
              </a:ext>
            </a:extLst>
          </p:cNvPr>
          <p:cNvSpPr txBox="1"/>
          <p:nvPr/>
        </p:nvSpPr>
        <p:spPr>
          <a:xfrm>
            <a:off x="1138155" y="1485900"/>
            <a:ext cx="9939754" cy="830997"/>
          </a:xfrm>
          <a:prstGeom prst="rect">
            <a:avLst/>
          </a:prstGeom>
          <a:solidFill>
            <a:schemeClr val="accent5"/>
          </a:solidFill>
        </p:spPr>
        <p:txBody>
          <a:bodyPr wrap="square" rtlCol="0">
            <a:noAutofit/>
          </a:bodyPr>
          <a:lstStyle/>
          <a:p>
            <a:pPr algn="ctr"/>
            <a:r>
              <a:rPr lang="en-US" sz="4800" b="1" dirty="0">
                <a:solidFill>
                  <a:schemeClr val="bg1"/>
                </a:solidFill>
                <a:latin typeface="Fira Sans Condensed SemiBold" panose="020B0603050000020004" pitchFamily="34" charset="0"/>
              </a:rPr>
              <a:t>Why care about an internet presence?</a:t>
            </a:r>
          </a:p>
        </p:txBody>
      </p:sp>
    </p:spTree>
    <p:extLst>
      <p:ext uri="{BB962C8B-B14F-4D97-AF65-F5344CB8AC3E}">
        <p14:creationId xmlns:p14="http://schemas.microsoft.com/office/powerpoint/2010/main" val="26268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1"/>
          </a:solidFill>
        </p:spPr>
        <p:txBody>
          <a:bodyPr>
            <a:normAutofit/>
          </a:bodyPr>
          <a:lstStyle/>
          <a:p>
            <a:r>
              <a:rPr lang="en-US" dirty="0">
                <a:solidFill>
                  <a:schemeClr val="bg1"/>
                </a:solidFill>
              </a:rPr>
              <a:t>Why?</a:t>
            </a:r>
          </a:p>
        </p:txBody>
      </p:sp>
      <p:sp>
        <p:nvSpPr>
          <p:cNvPr id="13" name="TextBox 12">
            <a:extLst>
              <a:ext uri="{FF2B5EF4-FFF2-40B4-BE49-F238E27FC236}">
                <a16:creationId xmlns:a16="http://schemas.microsoft.com/office/drawing/2014/main" id="{69279B74-5E55-624F-A02A-4AB6D3A5EEFA}"/>
              </a:ext>
            </a:extLst>
          </p:cNvPr>
          <p:cNvSpPr txBox="1"/>
          <p:nvPr/>
        </p:nvSpPr>
        <p:spPr>
          <a:xfrm>
            <a:off x="311151" y="1518103"/>
            <a:ext cx="3534310"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Boost your own work</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8" name="TextBox 17">
            <a:extLst>
              <a:ext uri="{FF2B5EF4-FFF2-40B4-BE49-F238E27FC236}">
                <a16:creationId xmlns:a16="http://schemas.microsoft.com/office/drawing/2014/main" id="{AD756AC8-3EF6-1E42-B241-A7B4F64EDF6C}"/>
              </a:ext>
            </a:extLst>
          </p:cNvPr>
          <p:cNvSpPr txBox="1"/>
          <p:nvPr/>
        </p:nvSpPr>
        <p:spPr>
          <a:xfrm>
            <a:off x="311150" y="4610979"/>
            <a:ext cx="3534310" cy="1569660"/>
          </a:xfrm>
          <a:prstGeom prst="rect">
            <a:avLst/>
          </a:prstGeom>
          <a:solidFill>
            <a:schemeClr val="accent1">
              <a:lumMod val="20000"/>
              <a:lumOff val="80000"/>
            </a:schemeClr>
          </a:solidFill>
        </p:spPr>
        <p:txBody>
          <a:bodyPr wrap="square" rtlCol="0">
            <a:spAutoFit/>
          </a:bodyPr>
          <a:lstStyle/>
          <a:p>
            <a:pPr algn="ctr"/>
            <a:r>
              <a:rPr lang="en-US" sz="4800" b="1" dirty="0">
                <a:solidFill>
                  <a:schemeClr val="accent1"/>
                </a:solidFill>
                <a:latin typeface="Fira Sans Condensed SemiBold" panose="020B0603050000020004" pitchFamily="34" charset="0"/>
                <a:ea typeface="Roboto" panose="02000000000000000000" pitchFamily="2" charset="0"/>
                <a:cs typeface="Roboto Condensed" charset="0"/>
              </a:rPr>
              <a:t>Build community</a:t>
            </a:r>
            <a:endParaRPr lang="en-US" sz="3600"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21" name="TextBox 20">
            <a:extLst>
              <a:ext uri="{FF2B5EF4-FFF2-40B4-BE49-F238E27FC236}">
                <a16:creationId xmlns:a16="http://schemas.microsoft.com/office/drawing/2014/main" id="{B4041144-619D-3D4F-9094-223725A78706}"/>
              </a:ext>
            </a:extLst>
          </p:cNvPr>
          <p:cNvSpPr txBox="1"/>
          <p:nvPr/>
        </p:nvSpPr>
        <p:spPr>
          <a:xfrm>
            <a:off x="4101316" y="4628085"/>
            <a:ext cx="1658053"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acwri</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6A63C9A2-1BF2-7542-A31C-4624E36412AE}"/>
              </a:ext>
            </a:extLst>
          </p:cNvPr>
          <p:cNvSpPr txBox="1"/>
          <p:nvPr/>
        </p:nvSpPr>
        <p:spPr>
          <a:xfrm>
            <a:off x="4101316" y="5534308"/>
            <a:ext cx="2019259"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pacooks</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20" name="TextBox 19">
            <a:extLst>
              <a:ext uri="{FF2B5EF4-FFF2-40B4-BE49-F238E27FC236}">
                <a16:creationId xmlns:a16="http://schemas.microsoft.com/office/drawing/2014/main" id="{1B7D5ADD-D332-0B43-BDBF-84D874D426C5}"/>
              </a:ext>
            </a:extLst>
          </p:cNvPr>
          <p:cNvSpPr txBox="1"/>
          <p:nvPr/>
        </p:nvSpPr>
        <p:spPr>
          <a:xfrm>
            <a:off x="5977467" y="4631444"/>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poliscicooks</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22" name="TextBox 21">
            <a:extLst>
              <a:ext uri="{FF2B5EF4-FFF2-40B4-BE49-F238E27FC236}">
                <a16:creationId xmlns:a16="http://schemas.microsoft.com/office/drawing/2014/main" id="{B359D765-6164-8D41-93BE-F67DFB480696}"/>
              </a:ext>
            </a:extLst>
          </p:cNvPr>
          <p:cNvSpPr txBox="1"/>
          <p:nvPr/>
        </p:nvSpPr>
        <p:spPr>
          <a:xfrm>
            <a:off x="9116482" y="4628085"/>
            <a:ext cx="2920917"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EconTwitter</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23" name="TextBox 22">
            <a:extLst>
              <a:ext uri="{FF2B5EF4-FFF2-40B4-BE49-F238E27FC236}">
                <a16:creationId xmlns:a16="http://schemas.microsoft.com/office/drawing/2014/main" id="{A5F9513F-E1AD-4747-8B52-27A8DD3C0FE4}"/>
              </a:ext>
            </a:extLst>
          </p:cNvPr>
          <p:cNvSpPr txBox="1"/>
          <p:nvPr/>
        </p:nvSpPr>
        <p:spPr>
          <a:xfrm>
            <a:off x="8503982" y="5534308"/>
            <a:ext cx="1614976"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rstats</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4" name="TextBox 13">
            <a:extLst>
              <a:ext uri="{FF2B5EF4-FFF2-40B4-BE49-F238E27FC236}">
                <a16:creationId xmlns:a16="http://schemas.microsoft.com/office/drawing/2014/main" id="{61FDA1CB-F51D-8040-A454-4D50570FE654}"/>
              </a:ext>
            </a:extLst>
          </p:cNvPr>
          <p:cNvSpPr txBox="1"/>
          <p:nvPr/>
        </p:nvSpPr>
        <p:spPr>
          <a:xfrm>
            <a:off x="6302649" y="5534308"/>
            <a:ext cx="2019259" cy="646331"/>
          </a:xfrm>
          <a:prstGeom prst="rect">
            <a:avLst/>
          </a:prstGeom>
          <a:solidFill>
            <a:schemeClr val="accent1"/>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a:t>
            </a:r>
            <a:r>
              <a:rPr lang="en-US" sz="3600" b="1" dirty="0" err="1">
                <a:solidFill>
                  <a:schemeClr val="bg1"/>
                </a:solidFill>
                <a:latin typeface="Fira Sans Condensed SemiBold" panose="020B0603050000020004" pitchFamily="34" charset="0"/>
                <a:ea typeface="Roboto" panose="02000000000000000000" pitchFamily="2" charset="0"/>
                <a:cs typeface="Roboto Condensed" charset="0"/>
              </a:rPr>
              <a:t>pabakes</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pic>
        <p:nvPicPr>
          <p:cNvPr id="2" name="Picture 1">
            <a:extLst>
              <a:ext uri="{FF2B5EF4-FFF2-40B4-BE49-F238E27FC236}">
                <a16:creationId xmlns:a16="http://schemas.microsoft.com/office/drawing/2014/main" id="{AD01AE91-F9A7-2A4E-B8BC-B8A447B86204}"/>
              </a:ext>
            </a:extLst>
          </p:cNvPr>
          <p:cNvPicPr>
            <a:picLocks noChangeAspect="1"/>
          </p:cNvPicPr>
          <p:nvPr/>
        </p:nvPicPr>
        <p:blipFill>
          <a:blip r:embed="rId2"/>
          <a:stretch>
            <a:fillRect/>
          </a:stretch>
        </p:blipFill>
        <p:spPr>
          <a:xfrm>
            <a:off x="4877900" y="1453962"/>
            <a:ext cx="6550999" cy="2760362"/>
          </a:xfrm>
          <a:prstGeom prst="rect">
            <a:avLst/>
          </a:prstGeom>
        </p:spPr>
      </p:pic>
    </p:spTree>
    <p:extLst>
      <p:ext uri="{BB962C8B-B14F-4D97-AF65-F5344CB8AC3E}">
        <p14:creationId xmlns:p14="http://schemas.microsoft.com/office/powerpoint/2010/main" val="286791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21" grpId="0" animBg="1"/>
      <p:bldP spid="12" grpId="0" animBg="1"/>
      <p:bldP spid="20" grpId="0" animBg="1"/>
      <p:bldP spid="22" grpId="0" animBg="1"/>
      <p:bldP spid="2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6E3D-D91E-7944-BCCA-6614F1509BFF}"/>
              </a:ext>
            </a:extLst>
          </p:cNvPr>
          <p:cNvSpPr>
            <a:spLocks noGrp="1"/>
          </p:cNvSpPr>
          <p:nvPr>
            <p:ph type="title"/>
          </p:nvPr>
        </p:nvSpPr>
        <p:spPr>
          <a:xfrm>
            <a:off x="831850" y="1056341"/>
            <a:ext cx="10515600" cy="2853922"/>
          </a:xfrm>
        </p:spPr>
        <p:txBody>
          <a:bodyPr>
            <a:normAutofit/>
          </a:bodyPr>
          <a:lstStyle/>
          <a:p>
            <a:r>
              <a:rPr lang="en-US" sz="6600" dirty="0">
                <a:solidFill>
                  <a:schemeClr val="bg1"/>
                </a:solidFill>
              </a:rPr>
              <a:t>Show people what you do</a:t>
            </a:r>
            <a:endParaRPr lang="en-US" sz="6600" dirty="0">
              <a:solidFill>
                <a:schemeClr val="bg1"/>
              </a:solidFill>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71D9BFCE-A090-E34B-B12D-18D65BE15C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8331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4"/>
          </a:solidFill>
        </p:spPr>
        <p:txBody>
          <a:bodyPr>
            <a:normAutofit/>
          </a:bodyPr>
          <a:lstStyle/>
          <a:p>
            <a:r>
              <a:rPr lang="en-US" dirty="0">
                <a:solidFill>
                  <a:schemeClr val="bg1"/>
                </a:solidFill>
              </a:rPr>
              <a:t>Show people what you do</a:t>
            </a:r>
          </a:p>
        </p:txBody>
      </p:sp>
      <p:sp>
        <p:nvSpPr>
          <p:cNvPr id="10" name="TextBox 9">
            <a:extLst>
              <a:ext uri="{FF2B5EF4-FFF2-40B4-BE49-F238E27FC236}">
                <a16:creationId xmlns:a16="http://schemas.microsoft.com/office/drawing/2014/main" id="{6BA99CEC-2435-F84E-940F-B2D6B5E9E1F4}"/>
              </a:ext>
            </a:extLst>
          </p:cNvPr>
          <p:cNvSpPr txBox="1"/>
          <p:nvPr/>
        </p:nvSpPr>
        <p:spPr>
          <a:xfrm>
            <a:off x="3126066" y="2173321"/>
            <a:ext cx="5973728" cy="830997"/>
          </a:xfrm>
          <a:prstGeom prst="rect">
            <a:avLst/>
          </a:prstGeom>
          <a:solidFill>
            <a:schemeClr val="accent4">
              <a:lumMod val="20000"/>
              <a:lumOff val="80000"/>
            </a:schemeClr>
          </a:solidFill>
        </p:spPr>
        <p:txBody>
          <a:bodyPr wrap="square" rtlCol="0">
            <a:spAutoFit/>
          </a:bodyPr>
          <a:lstStyle/>
          <a:p>
            <a:pPr algn="ctr"/>
            <a:r>
              <a:rPr lang="en-US" sz="4800" b="1" dirty="0">
                <a:solidFill>
                  <a:schemeClr val="accent4"/>
                </a:solidFill>
                <a:latin typeface="Fira Sans Condensed SemiBold" panose="020B0603050000020004" pitchFamily="34" charset="0"/>
                <a:ea typeface="Roboto" panose="02000000000000000000" pitchFamily="2" charset="0"/>
                <a:cs typeface="Roboto Condensed" charset="0"/>
              </a:rPr>
              <a:t>Your in-progress work</a:t>
            </a:r>
            <a:endParaRPr lang="en-US" sz="3600"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
        <p:nvSpPr>
          <p:cNvPr id="15" name="TextBox 14">
            <a:extLst>
              <a:ext uri="{FF2B5EF4-FFF2-40B4-BE49-F238E27FC236}">
                <a16:creationId xmlns:a16="http://schemas.microsoft.com/office/drawing/2014/main" id="{9DD283DC-508E-EC41-B45A-5838AC3E624D}"/>
              </a:ext>
            </a:extLst>
          </p:cNvPr>
          <p:cNvSpPr txBox="1"/>
          <p:nvPr/>
        </p:nvSpPr>
        <p:spPr>
          <a:xfrm>
            <a:off x="3569512" y="3438184"/>
            <a:ext cx="5086837" cy="830997"/>
          </a:xfrm>
          <a:prstGeom prst="rect">
            <a:avLst/>
          </a:prstGeom>
          <a:solidFill>
            <a:schemeClr val="accent4">
              <a:lumMod val="20000"/>
              <a:lumOff val="80000"/>
            </a:schemeClr>
          </a:solidFill>
        </p:spPr>
        <p:txBody>
          <a:bodyPr wrap="square" rtlCol="0">
            <a:spAutoFit/>
          </a:bodyPr>
          <a:lstStyle/>
          <a:p>
            <a:pPr algn="ctr"/>
            <a:r>
              <a:rPr lang="en-US" sz="4800" b="1" dirty="0">
                <a:solidFill>
                  <a:schemeClr val="accent4"/>
                </a:solidFill>
                <a:latin typeface="Fira Sans Condensed SemiBold" panose="020B0603050000020004" pitchFamily="34" charset="0"/>
                <a:ea typeface="Roboto" panose="02000000000000000000" pitchFamily="2" charset="0"/>
                <a:cs typeface="Roboto Condensed" charset="0"/>
              </a:rPr>
              <a:t>Your finished work</a:t>
            </a:r>
            <a:endParaRPr lang="en-US" sz="3600"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78851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87FF32-4BA1-9F4D-8D94-524D5915DD26}"/>
              </a:ext>
            </a:extLst>
          </p:cNvPr>
          <p:cNvPicPr>
            <a:picLocks noChangeAspect="1"/>
          </p:cNvPicPr>
          <p:nvPr/>
        </p:nvPicPr>
        <p:blipFill>
          <a:blip r:embed="rId2"/>
          <a:stretch>
            <a:fillRect/>
          </a:stretch>
        </p:blipFill>
        <p:spPr>
          <a:xfrm>
            <a:off x="-1" y="2608916"/>
            <a:ext cx="12192000" cy="2291807"/>
          </a:xfrm>
          <a:prstGeom prst="rect">
            <a:avLst/>
          </a:prstGeom>
        </p:spPr>
      </p:pic>
      <p:sp>
        <p:nvSpPr>
          <p:cNvPr id="5" name="TextBox 4">
            <a:extLst>
              <a:ext uri="{FF2B5EF4-FFF2-40B4-BE49-F238E27FC236}">
                <a16:creationId xmlns:a16="http://schemas.microsoft.com/office/drawing/2014/main" id="{17244665-B7AF-AB46-8000-C61B3460539C}"/>
              </a:ext>
            </a:extLst>
          </p:cNvPr>
          <p:cNvSpPr txBox="1"/>
          <p:nvPr/>
        </p:nvSpPr>
        <p:spPr>
          <a:xfrm>
            <a:off x="2718238" y="510570"/>
            <a:ext cx="6755522" cy="1569660"/>
          </a:xfrm>
          <a:prstGeom prst="rect">
            <a:avLst/>
          </a:prstGeom>
          <a:solidFill>
            <a:schemeClr val="accent4"/>
          </a:solidFill>
        </p:spPr>
        <p:txBody>
          <a:bodyPr wrap="square" rtlCol="0">
            <a:spAutoFit/>
          </a:bodyPr>
          <a:lstStyle/>
          <a:p>
            <a:pPr algn="ctr" defTabSz="457200"/>
            <a:r>
              <a:rPr lang="en-US" sz="4800" b="1" dirty="0">
                <a:solidFill>
                  <a:schemeClr val="bg1"/>
                </a:solidFill>
                <a:latin typeface="Fira Sans Condensed SemiBold" panose="020B0603050000020004" pitchFamily="34" charset="0"/>
                <a:ea typeface="Roboto" panose="02000000000000000000" pitchFamily="2" charset="0"/>
                <a:cs typeface="Source Sans Pro"/>
              </a:rPr>
              <a:t>How we normally think of </a:t>
            </a:r>
            <a:br>
              <a:rPr lang="en-US" sz="4800" b="1" dirty="0">
                <a:solidFill>
                  <a:schemeClr val="bg1"/>
                </a:solidFill>
                <a:latin typeface="Fira Sans Condensed SemiBold" panose="020B0603050000020004" pitchFamily="34" charset="0"/>
                <a:ea typeface="Roboto" panose="02000000000000000000" pitchFamily="2" charset="0"/>
                <a:cs typeface="Source Sans Pro"/>
              </a:rPr>
            </a:br>
            <a:r>
              <a:rPr lang="en-US" sz="4800" b="1" dirty="0">
                <a:solidFill>
                  <a:schemeClr val="bg1"/>
                </a:solidFill>
                <a:latin typeface="Fira Sans Condensed SemiBold" panose="020B0603050000020004" pitchFamily="34" charset="0"/>
                <a:ea typeface="Roboto" panose="02000000000000000000" pitchFamily="2" charset="0"/>
                <a:cs typeface="Source Sans Pro"/>
              </a:rPr>
              <a:t>our work and goals</a:t>
            </a:r>
          </a:p>
        </p:txBody>
      </p:sp>
    </p:spTree>
    <p:extLst>
      <p:ext uri="{BB962C8B-B14F-4D97-AF65-F5344CB8AC3E}">
        <p14:creationId xmlns:p14="http://schemas.microsoft.com/office/powerpoint/2010/main" val="1630417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244665-B7AF-AB46-8000-C61B3460539C}"/>
              </a:ext>
            </a:extLst>
          </p:cNvPr>
          <p:cNvSpPr txBox="1"/>
          <p:nvPr/>
        </p:nvSpPr>
        <p:spPr>
          <a:xfrm>
            <a:off x="2718238" y="510570"/>
            <a:ext cx="6755522" cy="1569660"/>
          </a:xfrm>
          <a:prstGeom prst="rect">
            <a:avLst/>
          </a:prstGeom>
          <a:solidFill>
            <a:schemeClr val="accent4"/>
          </a:solidFill>
        </p:spPr>
        <p:txBody>
          <a:bodyPr wrap="square" rtlCol="0">
            <a:spAutoFit/>
          </a:bodyPr>
          <a:lstStyle/>
          <a:p>
            <a:pPr algn="ctr" defTabSz="457200"/>
            <a:r>
              <a:rPr lang="en-US" sz="4800" b="1" dirty="0">
                <a:solidFill>
                  <a:schemeClr val="bg1"/>
                </a:solidFill>
                <a:latin typeface="Fira Sans Condensed SemiBold" panose="020B0603050000020004" pitchFamily="34" charset="0"/>
                <a:ea typeface="Roboto" panose="02000000000000000000" pitchFamily="2" charset="0"/>
                <a:cs typeface="Source Sans Pro"/>
              </a:rPr>
              <a:t>How we </a:t>
            </a:r>
            <a:r>
              <a:rPr lang="en-US" sz="4800" b="1" i="1" dirty="0">
                <a:solidFill>
                  <a:schemeClr val="bg1"/>
                </a:solidFill>
                <a:latin typeface="Fira Sans Condensed SemiBold" panose="020B0603050000020004" pitchFamily="34" charset="0"/>
                <a:ea typeface="Roboto" panose="02000000000000000000" pitchFamily="2" charset="0"/>
                <a:cs typeface="Source Sans Pro"/>
              </a:rPr>
              <a:t>should</a:t>
            </a:r>
            <a:r>
              <a:rPr lang="en-US" sz="4800" b="1" dirty="0">
                <a:solidFill>
                  <a:schemeClr val="bg1"/>
                </a:solidFill>
                <a:latin typeface="Fira Sans Condensed SemiBold" panose="020B0603050000020004" pitchFamily="34" charset="0"/>
                <a:ea typeface="Roboto" panose="02000000000000000000" pitchFamily="2" charset="0"/>
                <a:cs typeface="Source Sans Pro"/>
              </a:rPr>
              <a:t> think of </a:t>
            </a:r>
            <a:br>
              <a:rPr lang="en-US" sz="4800" b="1" dirty="0">
                <a:solidFill>
                  <a:schemeClr val="bg1"/>
                </a:solidFill>
                <a:latin typeface="Fira Sans Condensed SemiBold" panose="020B0603050000020004" pitchFamily="34" charset="0"/>
                <a:ea typeface="Roboto" panose="02000000000000000000" pitchFamily="2" charset="0"/>
                <a:cs typeface="Source Sans Pro"/>
              </a:rPr>
            </a:br>
            <a:r>
              <a:rPr lang="en-US" sz="4800" b="1" dirty="0">
                <a:solidFill>
                  <a:schemeClr val="bg1"/>
                </a:solidFill>
                <a:latin typeface="Fira Sans Condensed SemiBold" panose="020B0603050000020004" pitchFamily="34" charset="0"/>
                <a:ea typeface="Roboto" panose="02000000000000000000" pitchFamily="2" charset="0"/>
                <a:cs typeface="Source Sans Pro"/>
              </a:rPr>
              <a:t>our work and goals</a:t>
            </a:r>
          </a:p>
        </p:txBody>
      </p:sp>
      <p:pic>
        <p:nvPicPr>
          <p:cNvPr id="2" name="Picture 1">
            <a:extLst>
              <a:ext uri="{FF2B5EF4-FFF2-40B4-BE49-F238E27FC236}">
                <a16:creationId xmlns:a16="http://schemas.microsoft.com/office/drawing/2014/main" id="{A1E3CDAF-3979-7E4A-A4A9-E0F21CF014B0}"/>
              </a:ext>
            </a:extLst>
          </p:cNvPr>
          <p:cNvPicPr>
            <a:picLocks noChangeAspect="1"/>
          </p:cNvPicPr>
          <p:nvPr/>
        </p:nvPicPr>
        <p:blipFill>
          <a:blip r:embed="rId2"/>
          <a:stretch>
            <a:fillRect/>
          </a:stretch>
        </p:blipFill>
        <p:spPr>
          <a:xfrm>
            <a:off x="-1" y="2604744"/>
            <a:ext cx="12192000" cy="3204041"/>
          </a:xfrm>
          <a:prstGeom prst="rect">
            <a:avLst/>
          </a:prstGeom>
        </p:spPr>
      </p:pic>
    </p:spTree>
    <p:extLst>
      <p:ext uri="{BB962C8B-B14F-4D97-AF65-F5344CB8AC3E}">
        <p14:creationId xmlns:p14="http://schemas.microsoft.com/office/powerpoint/2010/main" val="284719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4"/>
          </a:solidFill>
        </p:spPr>
        <p:txBody>
          <a:bodyPr>
            <a:normAutofit/>
          </a:bodyPr>
          <a:lstStyle/>
          <a:p>
            <a:r>
              <a:rPr lang="en-US" dirty="0">
                <a:solidFill>
                  <a:schemeClr val="bg1"/>
                </a:solidFill>
              </a:rPr>
              <a:t>Make your work available</a:t>
            </a:r>
          </a:p>
        </p:txBody>
      </p:sp>
      <p:sp>
        <p:nvSpPr>
          <p:cNvPr id="10" name="TextBox 9">
            <a:extLst>
              <a:ext uri="{FF2B5EF4-FFF2-40B4-BE49-F238E27FC236}">
                <a16:creationId xmlns:a16="http://schemas.microsoft.com/office/drawing/2014/main" id="{6BA99CEC-2435-F84E-940F-B2D6B5E9E1F4}"/>
              </a:ext>
            </a:extLst>
          </p:cNvPr>
          <p:cNvSpPr txBox="1"/>
          <p:nvPr/>
        </p:nvSpPr>
        <p:spPr>
          <a:xfrm>
            <a:off x="2650153" y="1516043"/>
            <a:ext cx="6891693" cy="1569660"/>
          </a:xfrm>
          <a:prstGeom prst="rect">
            <a:avLst/>
          </a:prstGeom>
          <a:solidFill>
            <a:schemeClr val="accent4">
              <a:lumMod val="20000"/>
              <a:lumOff val="80000"/>
            </a:schemeClr>
          </a:solidFill>
        </p:spPr>
        <p:txBody>
          <a:bodyPr wrap="square" rtlCol="0">
            <a:spAutoFit/>
          </a:bodyPr>
          <a:lstStyle/>
          <a:p>
            <a:pPr algn="ctr"/>
            <a:r>
              <a:rPr lang="en-US" sz="4800" b="1" dirty="0">
                <a:solidFill>
                  <a:schemeClr val="accent4"/>
                </a:solidFill>
                <a:latin typeface="Fira Sans Condensed SemiBold" panose="020B0603050000020004" pitchFamily="34" charset="0"/>
                <a:ea typeface="Roboto" panose="02000000000000000000" pitchFamily="2" charset="0"/>
                <a:cs typeface="Roboto Condensed" charset="0"/>
              </a:rPr>
              <a:t>Most journals allow you to post preprints online</a:t>
            </a:r>
            <a:endParaRPr lang="en-US" sz="3600"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
        <p:nvSpPr>
          <p:cNvPr id="15" name="TextBox 14">
            <a:extLst>
              <a:ext uri="{FF2B5EF4-FFF2-40B4-BE49-F238E27FC236}">
                <a16:creationId xmlns:a16="http://schemas.microsoft.com/office/drawing/2014/main" id="{9DD283DC-508E-EC41-B45A-5838AC3E624D}"/>
              </a:ext>
            </a:extLst>
          </p:cNvPr>
          <p:cNvSpPr txBox="1"/>
          <p:nvPr/>
        </p:nvSpPr>
        <p:spPr>
          <a:xfrm>
            <a:off x="2800759" y="3361984"/>
            <a:ext cx="6590482" cy="584775"/>
          </a:xfrm>
          <a:prstGeom prst="rect">
            <a:avLst/>
          </a:prstGeom>
          <a:solidFill>
            <a:schemeClr val="accent4"/>
          </a:solidFill>
        </p:spPr>
        <p:txBody>
          <a:bodyPr wrap="square" rtlCol="0">
            <a:spAutoFit/>
          </a:bodyPr>
          <a:lstStyle/>
          <a:p>
            <a:pPr algn="ctr"/>
            <a:r>
              <a:rPr lang="en-US" sz="3200" b="1" dirty="0">
                <a:solidFill>
                  <a:schemeClr val="bg1"/>
                </a:solidFill>
                <a:latin typeface="Fira Sans Condensed SemiBold" panose="020B0603050000020004" pitchFamily="34" charset="0"/>
                <a:ea typeface="Roboto" panose="02000000000000000000" pitchFamily="2" charset="0"/>
                <a:cs typeface="Roboto Condensed" charset="0"/>
              </a:rPr>
              <a:t>(pre-typeset and pre-edited versions)</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31B79C46-B3F5-C449-B396-C406BFFF8E73}"/>
              </a:ext>
            </a:extLst>
          </p:cNvPr>
          <p:cNvSpPr txBox="1"/>
          <p:nvPr/>
        </p:nvSpPr>
        <p:spPr>
          <a:xfrm>
            <a:off x="3248191" y="4465428"/>
            <a:ext cx="5695614" cy="1569660"/>
          </a:xfrm>
          <a:prstGeom prst="rect">
            <a:avLst/>
          </a:prstGeom>
          <a:solidFill>
            <a:schemeClr val="accent4">
              <a:lumMod val="20000"/>
              <a:lumOff val="80000"/>
            </a:schemeClr>
          </a:solidFill>
        </p:spPr>
        <p:txBody>
          <a:bodyPr wrap="square" rtlCol="0">
            <a:spAutoFit/>
          </a:bodyPr>
          <a:lstStyle/>
          <a:p>
            <a:pPr algn="ctr"/>
            <a:r>
              <a:rPr lang="en-US" sz="4800" b="1" dirty="0">
                <a:solidFill>
                  <a:schemeClr val="accent4"/>
                </a:solidFill>
                <a:latin typeface="Fira Sans Condensed SemiBold" panose="020B0603050000020004" pitchFamily="34" charset="0"/>
                <a:ea typeface="Roboto" panose="02000000000000000000" pitchFamily="2" charset="0"/>
                <a:cs typeface="Roboto Condensed" charset="0"/>
              </a:rPr>
              <a:t>Consider posting working papers too!</a:t>
            </a:r>
            <a:endParaRPr lang="en-US" sz="3600"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38647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a:solidFill>
            <a:schemeClr val="accent4"/>
          </a:solidFill>
        </p:spPr>
        <p:txBody>
          <a:bodyPr>
            <a:normAutofit/>
          </a:bodyPr>
          <a:lstStyle/>
          <a:p>
            <a:r>
              <a:rPr lang="en-US" dirty="0">
                <a:solidFill>
                  <a:schemeClr val="bg1"/>
                </a:solidFill>
              </a:rPr>
              <a:t>Where?</a:t>
            </a:r>
          </a:p>
        </p:txBody>
      </p:sp>
      <p:sp>
        <p:nvSpPr>
          <p:cNvPr id="10" name="TextBox 9">
            <a:extLst>
              <a:ext uri="{FF2B5EF4-FFF2-40B4-BE49-F238E27FC236}">
                <a16:creationId xmlns:a16="http://schemas.microsoft.com/office/drawing/2014/main" id="{6BA99CEC-2435-F84E-940F-B2D6B5E9E1F4}"/>
              </a:ext>
            </a:extLst>
          </p:cNvPr>
          <p:cNvSpPr txBox="1"/>
          <p:nvPr/>
        </p:nvSpPr>
        <p:spPr>
          <a:xfrm>
            <a:off x="2027810" y="1499110"/>
            <a:ext cx="8136380" cy="830997"/>
          </a:xfrm>
          <a:prstGeom prst="rect">
            <a:avLst/>
          </a:prstGeom>
          <a:solidFill>
            <a:schemeClr val="accent4">
              <a:lumMod val="20000"/>
              <a:lumOff val="80000"/>
            </a:schemeClr>
          </a:solidFill>
        </p:spPr>
        <p:txBody>
          <a:bodyPr wrap="square" rtlCol="0">
            <a:spAutoFit/>
          </a:bodyPr>
          <a:lstStyle/>
          <a:p>
            <a:pPr algn="ctr"/>
            <a:r>
              <a:rPr lang="en-US" sz="4800" b="1" strike="sngStrike" dirty="0" err="1">
                <a:solidFill>
                  <a:schemeClr val="accent4"/>
                </a:solidFill>
                <a:latin typeface="Fira Sans Condensed SemiBold" panose="020B0603050000020004" pitchFamily="34" charset="0"/>
                <a:ea typeface="Roboto" panose="02000000000000000000" pitchFamily="2" charset="0"/>
                <a:cs typeface="Roboto Condensed" charset="0"/>
              </a:rPr>
              <a:t>Academia.edu</a:t>
            </a:r>
            <a:r>
              <a:rPr lang="en-US" sz="4800" b="1" strike="sngStrike" dirty="0">
                <a:solidFill>
                  <a:schemeClr val="accent4"/>
                </a:solidFill>
                <a:latin typeface="Fira Sans Condensed SemiBold" panose="020B0603050000020004" pitchFamily="34" charset="0"/>
                <a:ea typeface="Roboto" panose="02000000000000000000" pitchFamily="2" charset="0"/>
                <a:cs typeface="Roboto Condensed" charset="0"/>
              </a:rPr>
              <a:t> &amp; ResearchGate</a:t>
            </a:r>
            <a:endParaRPr lang="en-US" sz="3600" b="1" strike="sngStrike"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31B79C46-B3F5-C449-B396-C406BFFF8E73}"/>
              </a:ext>
            </a:extLst>
          </p:cNvPr>
          <p:cNvSpPr txBox="1"/>
          <p:nvPr/>
        </p:nvSpPr>
        <p:spPr>
          <a:xfrm>
            <a:off x="2530029" y="2462455"/>
            <a:ext cx="7131942" cy="1569660"/>
          </a:xfrm>
          <a:prstGeom prst="rect">
            <a:avLst/>
          </a:prstGeom>
          <a:solidFill>
            <a:schemeClr val="accent4">
              <a:lumMod val="20000"/>
              <a:lumOff val="80000"/>
            </a:schemeClr>
          </a:solidFill>
        </p:spPr>
        <p:txBody>
          <a:bodyPr wrap="square" rtlCol="0">
            <a:spAutoFit/>
          </a:bodyPr>
          <a:lstStyle/>
          <a:p>
            <a:pPr algn="ctr"/>
            <a:r>
              <a:rPr lang="en-US" sz="4800" b="1" dirty="0">
                <a:solidFill>
                  <a:schemeClr val="accent4"/>
                </a:solidFill>
                <a:latin typeface="Fira Sans Condensed SemiBold" panose="020B0603050000020004" pitchFamily="34" charset="0"/>
                <a:ea typeface="Roboto" panose="02000000000000000000" pitchFamily="2" charset="0"/>
                <a:cs typeface="Roboto Condensed" charset="0"/>
              </a:rPr>
              <a:t>Make it as easy as possible to access your stuff!</a:t>
            </a:r>
            <a:endParaRPr lang="en-US" sz="3600"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grpSp>
        <p:nvGrpSpPr>
          <p:cNvPr id="3" name="Group 2">
            <a:extLst>
              <a:ext uri="{FF2B5EF4-FFF2-40B4-BE49-F238E27FC236}">
                <a16:creationId xmlns:a16="http://schemas.microsoft.com/office/drawing/2014/main" id="{F81CA8A9-4F28-C349-97F5-DA70469C8E65}"/>
              </a:ext>
            </a:extLst>
          </p:cNvPr>
          <p:cNvGrpSpPr/>
          <p:nvPr/>
        </p:nvGrpSpPr>
        <p:grpSpPr>
          <a:xfrm>
            <a:off x="2112475" y="4561760"/>
            <a:ext cx="7962189" cy="590143"/>
            <a:chOff x="2561641" y="4561760"/>
            <a:chExt cx="7962189" cy="590143"/>
          </a:xfrm>
        </p:grpSpPr>
        <p:sp>
          <p:nvSpPr>
            <p:cNvPr id="15" name="TextBox 14">
              <a:extLst>
                <a:ext uri="{FF2B5EF4-FFF2-40B4-BE49-F238E27FC236}">
                  <a16:creationId xmlns:a16="http://schemas.microsoft.com/office/drawing/2014/main" id="{9DD283DC-508E-EC41-B45A-5838AC3E624D}"/>
                </a:ext>
              </a:extLst>
            </p:cNvPr>
            <p:cNvSpPr txBox="1"/>
            <p:nvPr/>
          </p:nvSpPr>
          <p:spPr>
            <a:xfrm>
              <a:off x="2561641" y="4567128"/>
              <a:ext cx="3381959" cy="584775"/>
            </a:xfrm>
            <a:prstGeom prst="rect">
              <a:avLst/>
            </a:prstGeom>
            <a:solidFill>
              <a:schemeClr val="accent4"/>
            </a:solidFill>
          </p:spPr>
          <p:txBody>
            <a:bodyPr wrap="square" rtlCol="0">
              <a:spAutoFit/>
            </a:bodyPr>
            <a:lstStyle/>
            <a:p>
              <a:pPr algn="ctr"/>
              <a:r>
                <a:rPr lang="en-US" sz="3200" b="1" dirty="0">
                  <a:solidFill>
                    <a:schemeClr val="bg1"/>
                  </a:solidFill>
                  <a:latin typeface="Fira Sans Condensed SemiBold" panose="020B0603050000020004" pitchFamily="34" charset="0"/>
                  <a:ea typeface="Roboto" panose="02000000000000000000" pitchFamily="2" charset="0"/>
                  <a:cs typeface="Roboto Condensed" charset="0"/>
                </a:rPr>
                <a:t>Your own website</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4655C0A4-09A6-C44F-80AC-2790531C524D}"/>
                </a:ext>
              </a:extLst>
            </p:cNvPr>
            <p:cNvSpPr txBox="1"/>
            <p:nvPr/>
          </p:nvSpPr>
          <p:spPr>
            <a:xfrm>
              <a:off x="6248400" y="4561760"/>
              <a:ext cx="4275430" cy="584775"/>
            </a:xfrm>
            <a:prstGeom prst="rect">
              <a:avLst/>
            </a:prstGeom>
            <a:solidFill>
              <a:schemeClr val="accent4"/>
            </a:solidFill>
          </p:spPr>
          <p:txBody>
            <a:bodyPr wrap="square" rtlCol="0">
              <a:spAutoFit/>
            </a:bodyPr>
            <a:lstStyle/>
            <a:p>
              <a:pPr algn="ctr"/>
              <a:r>
                <a:rPr lang="en-US" sz="3200" b="1" dirty="0">
                  <a:solidFill>
                    <a:schemeClr val="bg1"/>
                  </a:solidFill>
                  <a:latin typeface="Fira Sans Condensed SemiBold" panose="020B0603050000020004" pitchFamily="34" charset="0"/>
                  <a:ea typeface="Roboto" panose="02000000000000000000" pitchFamily="2" charset="0"/>
                  <a:cs typeface="Roboto Condensed" charset="0"/>
                </a:rPr>
                <a:t>Institutional repository</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grpSp>
      <p:grpSp>
        <p:nvGrpSpPr>
          <p:cNvPr id="2" name="Group 1">
            <a:extLst>
              <a:ext uri="{FF2B5EF4-FFF2-40B4-BE49-F238E27FC236}">
                <a16:creationId xmlns:a16="http://schemas.microsoft.com/office/drawing/2014/main" id="{E0C9E4FD-B9C5-F044-A0C9-D61C88BEF782}"/>
              </a:ext>
            </a:extLst>
          </p:cNvPr>
          <p:cNvGrpSpPr/>
          <p:nvPr/>
        </p:nvGrpSpPr>
        <p:grpSpPr>
          <a:xfrm>
            <a:off x="2698792" y="5394528"/>
            <a:ext cx="6789555" cy="592297"/>
            <a:chOff x="3949080" y="5394528"/>
            <a:chExt cx="6789555" cy="592297"/>
          </a:xfrm>
        </p:grpSpPr>
        <p:sp>
          <p:nvSpPr>
            <p:cNvPr id="8" name="TextBox 7">
              <a:extLst>
                <a:ext uri="{FF2B5EF4-FFF2-40B4-BE49-F238E27FC236}">
                  <a16:creationId xmlns:a16="http://schemas.microsoft.com/office/drawing/2014/main" id="{B199EF5A-2C82-4444-A657-19D769B6DBD2}"/>
                </a:ext>
              </a:extLst>
            </p:cNvPr>
            <p:cNvSpPr txBox="1"/>
            <p:nvPr/>
          </p:nvSpPr>
          <p:spPr>
            <a:xfrm>
              <a:off x="3949080" y="5394528"/>
              <a:ext cx="1994520" cy="584775"/>
            </a:xfrm>
            <a:prstGeom prst="rect">
              <a:avLst/>
            </a:prstGeom>
            <a:solidFill>
              <a:schemeClr val="accent4"/>
            </a:solidFill>
          </p:spPr>
          <p:txBody>
            <a:bodyPr wrap="square" rtlCol="0">
              <a:spAutoFit/>
            </a:bodyPr>
            <a:lstStyle/>
            <a:p>
              <a:pPr algn="ctr"/>
              <a:r>
                <a:rPr lang="en-US" sz="3200" b="1" dirty="0" err="1">
                  <a:solidFill>
                    <a:schemeClr val="bg1"/>
                  </a:solidFill>
                  <a:latin typeface="Fira Sans Condensed SemiBold" panose="020B0603050000020004" pitchFamily="34" charset="0"/>
                  <a:ea typeface="Roboto" panose="02000000000000000000" pitchFamily="2" charset="0"/>
                  <a:cs typeface="Roboto Condensed" charset="0"/>
                </a:rPr>
                <a:t>SocArXiv</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3B931626-7492-6446-961A-9052D24D7C9D}"/>
                </a:ext>
              </a:extLst>
            </p:cNvPr>
            <p:cNvSpPr txBox="1"/>
            <p:nvPr/>
          </p:nvSpPr>
          <p:spPr>
            <a:xfrm>
              <a:off x="6238208" y="5402050"/>
              <a:ext cx="1813200" cy="584775"/>
            </a:xfrm>
            <a:prstGeom prst="rect">
              <a:avLst/>
            </a:prstGeom>
            <a:solidFill>
              <a:schemeClr val="accent4"/>
            </a:solidFill>
          </p:spPr>
          <p:txBody>
            <a:bodyPr wrap="square" rtlCol="0">
              <a:spAutoFit/>
            </a:bodyPr>
            <a:lstStyle/>
            <a:p>
              <a:pPr algn="ctr"/>
              <a:r>
                <a:rPr lang="en-US" sz="3200" b="1" dirty="0">
                  <a:solidFill>
                    <a:schemeClr val="bg1"/>
                  </a:solidFill>
                  <a:latin typeface="Fira Sans Condensed SemiBold" panose="020B0603050000020004" pitchFamily="34" charset="0"/>
                  <a:ea typeface="Roboto" panose="02000000000000000000" pitchFamily="2" charset="0"/>
                  <a:cs typeface="Roboto Condensed" charset="0"/>
                </a:rPr>
                <a:t>Dropbox</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
          <p:nvSpPr>
            <p:cNvPr id="13" name="TextBox 12">
              <a:extLst>
                <a:ext uri="{FF2B5EF4-FFF2-40B4-BE49-F238E27FC236}">
                  <a16:creationId xmlns:a16="http://schemas.microsoft.com/office/drawing/2014/main" id="{C450AC34-3622-D14B-907D-6A276B4FE2C7}"/>
                </a:ext>
              </a:extLst>
            </p:cNvPr>
            <p:cNvSpPr txBox="1"/>
            <p:nvPr/>
          </p:nvSpPr>
          <p:spPr>
            <a:xfrm>
              <a:off x="8346016" y="5402050"/>
              <a:ext cx="2392619" cy="584775"/>
            </a:xfrm>
            <a:prstGeom prst="rect">
              <a:avLst/>
            </a:prstGeom>
            <a:solidFill>
              <a:schemeClr val="accent4"/>
            </a:solidFill>
          </p:spPr>
          <p:txBody>
            <a:bodyPr wrap="square" rtlCol="0">
              <a:spAutoFit/>
            </a:bodyPr>
            <a:lstStyle/>
            <a:p>
              <a:pPr algn="ctr"/>
              <a:r>
                <a:rPr lang="en-US" sz="3200" b="1" dirty="0">
                  <a:solidFill>
                    <a:schemeClr val="bg1"/>
                  </a:solidFill>
                  <a:latin typeface="Fira Sans Condensed SemiBold" panose="020B0603050000020004" pitchFamily="34" charset="0"/>
                  <a:ea typeface="Roboto" panose="02000000000000000000" pitchFamily="2" charset="0"/>
                  <a:cs typeface="Roboto Condensed" charset="0"/>
                </a:rPr>
                <a:t>Google Drive</a:t>
              </a:r>
              <a:endParaRPr lang="en-US" sz="20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grpSp>
    </p:spTree>
    <p:extLst>
      <p:ext uri="{BB962C8B-B14F-4D97-AF65-F5344CB8AC3E}">
        <p14:creationId xmlns:p14="http://schemas.microsoft.com/office/powerpoint/2010/main" val="136019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039DF3D-FA21-9F48-BC1C-D10E7445F7D3}"/>
              </a:ext>
            </a:extLst>
          </p:cNvPr>
          <p:cNvGrpSpPr/>
          <p:nvPr/>
        </p:nvGrpSpPr>
        <p:grpSpPr>
          <a:xfrm>
            <a:off x="2600658" y="5192218"/>
            <a:ext cx="6990682" cy="1495452"/>
            <a:chOff x="2600658" y="5192218"/>
            <a:chExt cx="6990682" cy="1495452"/>
          </a:xfrm>
        </p:grpSpPr>
        <p:sp>
          <p:nvSpPr>
            <p:cNvPr id="8" name="TextBox 7">
              <a:extLst>
                <a:ext uri="{FF2B5EF4-FFF2-40B4-BE49-F238E27FC236}">
                  <a16:creationId xmlns:a16="http://schemas.microsoft.com/office/drawing/2014/main" id="{402E1F02-601C-A14F-9CC5-6801B7D13F18}"/>
                </a:ext>
              </a:extLst>
            </p:cNvPr>
            <p:cNvSpPr txBox="1"/>
            <p:nvPr/>
          </p:nvSpPr>
          <p:spPr>
            <a:xfrm>
              <a:off x="2884995" y="6164450"/>
              <a:ext cx="6422008" cy="523220"/>
            </a:xfrm>
            <a:prstGeom prst="rect">
              <a:avLst/>
            </a:prstGeom>
            <a:solidFill>
              <a:schemeClr val="accent4">
                <a:lumMod val="20000"/>
                <a:lumOff val="80000"/>
              </a:schemeClr>
            </a:solidFill>
          </p:spPr>
          <p:txBody>
            <a:bodyPr wrap="square" rtlCol="0">
              <a:spAutoFit/>
            </a:bodyPr>
            <a:lstStyle/>
            <a:p>
              <a:pPr algn="ctr"/>
              <a:r>
                <a:rPr lang="en-US" sz="2800" b="1" dirty="0">
                  <a:solidFill>
                    <a:schemeClr val="accent4"/>
                  </a:solidFill>
                  <a:latin typeface="Fira Sans Condensed SemiBold" panose="020B0603050000020004" pitchFamily="34" charset="0"/>
                  <a:ea typeface="Roboto" panose="02000000000000000000" pitchFamily="2" charset="0"/>
                  <a:cs typeface="Roboto Condensed" charset="0"/>
                </a:rPr>
                <a:t>Show your in-progress and finished work</a:t>
              </a:r>
              <a:endParaRPr lang="en-US" b="1" dirty="0">
                <a:solidFill>
                  <a:schemeClr val="accent4"/>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0240EB0A-D76B-E547-A1BF-06802607F277}"/>
                </a:ext>
              </a:extLst>
            </p:cNvPr>
            <p:cNvSpPr txBox="1"/>
            <p:nvPr/>
          </p:nvSpPr>
          <p:spPr>
            <a:xfrm>
              <a:off x="2600658" y="5192218"/>
              <a:ext cx="6990682" cy="830997"/>
            </a:xfrm>
            <a:prstGeom prst="rect">
              <a:avLst/>
            </a:prstGeom>
            <a:solidFill>
              <a:schemeClr val="accent4"/>
            </a:solidFill>
          </p:spPr>
          <p:txBody>
            <a:bodyPr wrap="square" rtlCol="0">
              <a:noAutofit/>
            </a:bodyPr>
            <a:lstStyle/>
            <a:p>
              <a:pPr algn="ctr"/>
              <a:r>
                <a:rPr lang="en-US" sz="4800" b="1" dirty="0">
                  <a:solidFill>
                    <a:schemeClr val="bg1"/>
                  </a:solidFill>
                  <a:latin typeface="Fira Sans Condensed SemiBold" panose="020B0603050000020004" pitchFamily="34" charset="0"/>
                </a:rPr>
                <a:t>Show people what you do </a:t>
              </a:r>
            </a:p>
          </p:txBody>
        </p:sp>
      </p:grpSp>
      <p:grpSp>
        <p:nvGrpSpPr>
          <p:cNvPr id="4" name="Group 3">
            <a:extLst>
              <a:ext uri="{FF2B5EF4-FFF2-40B4-BE49-F238E27FC236}">
                <a16:creationId xmlns:a16="http://schemas.microsoft.com/office/drawing/2014/main" id="{3BA98D89-3606-A541-A290-8EC890B2C57A}"/>
              </a:ext>
            </a:extLst>
          </p:cNvPr>
          <p:cNvGrpSpPr/>
          <p:nvPr/>
        </p:nvGrpSpPr>
        <p:grpSpPr>
          <a:xfrm>
            <a:off x="3156197" y="1520512"/>
            <a:ext cx="5879605" cy="1488531"/>
            <a:chOff x="3156197" y="1244601"/>
            <a:chExt cx="5879605" cy="1488531"/>
          </a:xfrm>
        </p:grpSpPr>
        <p:sp>
          <p:nvSpPr>
            <p:cNvPr id="6" name="TextBox 5">
              <a:extLst>
                <a:ext uri="{FF2B5EF4-FFF2-40B4-BE49-F238E27FC236}">
                  <a16:creationId xmlns:a16="http://schemas.microsoft.com/office/drawing/2014/main" id="{31B79C46-B3F5-C449-B396-C406BFFF8E73}"/>
                </a:ext>
              </a:extLst>
            </p:cNvPr>
            <p:cNvSpPr txBox="1"/>
            <p:nvPr/>
          </p:nvSpPr>
          <p:spPr>
            <a:xfrm>
              <a:off x="3507084" y="2209912"/>
              <a:ext cx="5177831" cy="523220"/>
            </a:xfrm>
            <a:prstGeom prst="rect">
              <a:avLst/>
            </a:prstGeom>
            <a:solidFill>
              <a:schemeClr val="accent3">
                <a:lumMod val="20000"/>
                <a:lumOff val="80000"/>
              </a:schemeClr>
            </a:solidFill>
          </p:spPr>
          <p:txBody>
            <a:bodyPr wrap="square" rtlCol="0">
              <a:spAutoFit/>
            </a:bodyPr>
            <a:lstStyle/>
            <a:p>
              <a:pPr algn="ctr"/>
              <a:r>
                <a:rPr lang="en-US" sz="2800" b="1" dirty="0">
                  <a:solidFill>
                    <a:schemeClr val="accent3"/>
                  </a:solidFill>
                  <a:latin typeface="Fira Sans Condensed SemiBold" panose="020B0603050000020004" pitchFamily="34" charset="0"/>
                  <a:ea typeface="Roboto" panose="02000000000000000000" pitchFamily="2" charset="0"/>
                  <a:cs typeface="Roboto Condensed" charset="0"/>
                </a:rPr>
                <a:t>List yourself on existing websites</a:t>
              </a:r>
              <a:endParaRPr lang="en-US"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13" name="TextBox 12">
              <a:extLst>
                <a:ext uri="{FF2B5EF4-FFF2-40B4-BE49-F238E27FC236}">
                  <a16:creationId xmlns:a16="http://schemas.microsoft.com/office/drawing/2014/main" id="{ED72B1A6-0CA1-FA41-9488-D45F9A800AF4}"/>
                </a:ext>
              </a:extLst>
            </p:cNvPr>
            <p:cNvSpPr txBox="1"/>
            <p:nvPr/>
          </p:nvSpPr>
          <p:spPr>
            <a:xfrm>
              <a:off x="3156197" y="1244601"/>
              <a:ext cx="5879605" cy="830997"/>
            </a:xfrm>
            <a:prstGeom prst="rect">
              <a:avLst/>
            </a:prstGeom>
            <a:solidFill>
              <a:schemeClr val="accent3"/>
            </a:solidFill>
          </p:spPr>
          <p:txBody>
            <a:bodyPr wrap="square" rtlCol="0">
              <a:noAutofit/>
            </a:bodyPr>
            <a:lstStyle/>
            <a:p>
              <a:pPr algn="ctr"/>
              <a:r>
                <a:rPr lang="en-US" sz="4800" b="1" dirty="0">
                  <a:solidFill>
                    <a:schemeClr val="bg1"/>
                  </a:solidFill>
                  <a:latin typeface="Fira Sans Condensed SemiBold" panose="020B0603050000020004" pitchFamily="34" charset="0"/>
                </a:rPr>
                <a:t>Tell people you exist</a:t>
              </a:r>
            </a:p>
          </p:txBody>
        </p:sp>
      </p:grpSp>
      <p:grpSp>
        <p:nvGrpSpPr>
          <p:cNvPr id="3" name="Group 2">
            <a:extLst>
              <a:ext uri="{FF2B5EF4-FFF2-40B4-BE49-F238E27FC236}">
                <a16:creationId xmlns:a16="http://schemas.microsoft.com/office/drawing/2014/main" id="{50501996-FEDF-1746-BE04-42378EE61679}"/>
              </a:ext>
            </a:extLst>
          </p:cNvPr>
          <p:cNvGrpSpPr/>
          <p:nvPr/>
        </p:nvGrpSpPr>
        <p:grpSpPr>
          <a:xfrm>
            <a:off x="2600659" y="3361604"/>
            <a:ext cx="6990681" cy="1520048"/>
            <a:chOff x="2600659" y="3293872"/>
            <a:chExt cx="6990681" cy="1520048"/>
          </a:xfrm>
        </p:grpSpPr>
        <p:sp>
          <p:nvSpPr>
            <p:cNvPr id="7" name="TextBox 6">
              <a:extLst>
                <a:ext uri="{FF2B5EF4-FFF2-40B4-BE49-F238E27FC236}">
                  <a16:creationId xmlns:a16="http://schemas.microsoft.com/office/drawing/2014/main" id="{C4898B1C-0371-4A4F-86D5-45F775DF26C9}"/>
                </a:ext>
              </a:extLst>
            </p:cNvPr>
            <p:cNvSpPr txBox="1"/>
            <p:nvPr/>
          </p:nvSpPr>
          <p:spPr>
            <a:xfrm>
              <a:off x="2600659" y="4290700"/>
              <a:ext cx="6990681" cy="523220"/>
            </a:xfrm>
            <a:prstGeom prst="rect">
              <a:avLst/>
            </a:prstGeom>
            <a:solidFill>
              <a:schemeClr val="accent1">
                <a:lumMod val="20000"/>
                <a:lumOff val="80000"/>
              </a:schemeClr>
            </a:solidFill>
          </p:spPr>
          <p:txBody>
            <a:bodyPr wrap="square" rtlCol="0">
              <a:spAutoFit/>
            </a:bodyPr>
            <a:lstStyle/>
            <a:p>
              <a:pPr algn="ctr"/>
              <a:r>
                <a:rPr lang="en-US" sz="2800" b="1" dirty="0">
                  <a:solidFill>
                    <a:schemeClr val="accent1"/>
                  </a:solidFill>
                  <a:latin typeface="Fira Sans Condensed SemiBold" panose="020B0603050000020004" pitchFamily="34" charset="0"/>
                  <a:ea typeface="Roboto" panose="02000000000000000000" pitchFamily="2" charset="0"/>
                  <a:cs typeface="Roboto Condensed" charset="0"/>
                </a:rPr>
                <a:t>Make your own website and use social media</a:t>
              </a:r>
              <a:endParaRPr lang="en-US" b="1" dirty="0">
                <a:solidFill>
                  <a:schemeClr val="accent1"/>
                </a:solidFill>
                <a:latin typeface="Fira Sans Condensed SemiBold" panose="020B0603050000020004" pitchFamily="34" charset="0"/>
                <a:ea typeface="Roboto Light" panose="02000000000000000000" pitchFamily="2" charset="0"/>
                <a:cs typeface="Roboto Condensed" charset="0"/>
              </a:endParaRPr>
            </a:p>
          </p:txBody>
        </p:sp>
        <p:sp>
          <p:nvSpPr>
            <p:cNvPr id="14" name="TextBox 13">
              <a:extLst>
                <a:ext uri="{FF2B5EF4-FFF2-40B4-BE49-F238E27FC236}">
                  <a16:creationId xmlns:a16="http://schemas.microsoft.com/office/drawing/2014/main" id="{C4F8154B-7FB1-D94A-8654-9884E74DEC88}"/>
                </a:ext>
              </a:extLst>
            </p:cNvPr>
            <p:cNvSpPr txBox="1"/>
            <p:nvPr/>
          </p:nvSpPr>
          <p:spPr>
            <a:xfrm>
              <a:off x="2604924" y="3293872"/>
              <a:ext cx="6982150" cy="830997"/>
            </a:xfrm>
            <a:prstGeom prst="rect">
              <a:avLst/>
            </a:prstGeom>
            <a:solidFill>
              <a:schemeClr val="accent1"/>
            </a:solidFill>
          </p:spPr>
          <p:txBody>
            <a:bodyPr wrap="square" rtlCol="0">
              <a:noAutofit/>
            </a:bodyPr>
            <a:lstStyle/>
            <a:p>
              <a:pPr algn="ctr"/>
              <a:r>
                <a:rPr lang="en-US" sz="4800" b="1" dirty="0">
                  <a:solidFill>
                    <a:schemeClr val="bg1"/>
                  </a:solidFill>
                  <a:latin typeface="Fira Sans Condensed SemiBold" panose="020B0603050000020004" pitchFamily="34" charset="0"/>
                </a:rPr>
                <a:t>Show people who you are</a:t>
              </a:r>
            </a:p>
          </p:txBody>
        </p:sp>
      </p:grpSp>
      <p:sp>
        <p:nvSpPr>
          <p:cNvPr id="17" name="Title 16">
            <a:extLst>
              <a:ext uri="{FF2B5EF4-FFF2-40B4-BE49-F238E27FC236}">
                <a16:creationId xmlns:a16="http://schemas.microsoft.com/office/drawing/2014/main" id="{1F9C0459-57F3-F843-964B-53604E6955C7}"/>
              </a:ext>
            </a:extLst>
          </p:cNvPr>
          <p:cNvSpPr>
            <a:spLocks noGrp="1"/>
          </p:cNvSpPr>
          <p:nvPr>
            <p:ph type="title"/>
          </p:nvPr>
        </p:nvSpPr>
        <p:spPr>
          <a:xfrm>
            <a:off x="990600" y="12517"/>
            <a:ext cx="10515600" cy="1197429"/>
          </a:xfrm>
        </p:spPr>
        <p:txBody>
          <a:bodyPr/>
          <a:lstStyle/>
          <a:p>
            <a:endParaRPr lang="en-US"/>
          </a:p>
        </p:txBody>
      </p:sp>
      <p:sp>
        <p:nvSpPr>
          <p:cNvPr id="18" name="Title 10">
            <a:extLst>
              <a:ext uri="{FF2B5EF4-FFF2-40B4-BE49-F238E27FC236}">
                <a16:creationId xmlns:a16="http://schemas.microsoft.com/office/drawing/2014/main" id="{6F2CD288-4AAC-BD49-8C6C-168784E02EB4}"/>
              </a:ext>
            </a:extLst>
          </p:cNvPr>
          <p:cNvSpPr txBox="1">
            <a:spLocks/>
          </p:cNvSpPr>
          <p:nvPr/>
        </p:nvSpPr>
        <p:spPr>
          <a:xfrm>
            <a:off x="0" y="0"/>
            <a:ext cx="12192000" cy="1197429"/>
          </a:xfrm>
          <a:prstGeom prst="rect">
            <a:avLst/>
          </a:prstGeom>
          <a:solidFill>
            <a:schemeClr val="accent6"/>
          </a:solidFill>
        </p:spPr>
        <p:txBody>
          <a:bodyPr vert="horz" lIns="91440" tIns="45720" rIns="91440" bIns="45720" rtlCol="0" anchor="ctr">
            <a:normAutofit/>
          </a:bodyPr>
          <a:lstStyle>
            <a:lvl1pPr algn="ctr" defTabSz="914400" rtl="0" eaLnBrk="1" latinLnBrk="0" hangingPunct="1">
              <a:lnSpc>
                <a:spcPct val="110000"/>
              </a:lnSpc>
              <a:spcBef>
                <a:spcPct val="0"/>
              </a:spcBef>
              <a:buNone/>
              <a:defRPr sz="5400" b="1" i="0" kern="1200" spc="0" baseline="0">
                <a:solidFill>
                  <a:schemeClr val="tx1"/>
                </a:solidFill>
                <a:latin typeface="Fira Sans Condensed SemiBold" panose="020B0603050000020004" pitchFamily="34" charset="0"/>
                <a:ea typeface="Source Sans Pro" panose="020B0503030403020204" pitchFamily="34" charset="0"/>
                <a:cs typeface="+mj-cs"/>
              </a:defRPr>
            </a:lvl1pPr>
          </a:lstStyle>
          <a:p>
            <a:r>
              <a:rPr lang="en-US" dirty="0">
                <a:solidFill>
                  <a:schemeClr val="bg1"/>
                </a:solidFill>
              </a:rPr>
              <a:t>Control your internet presence!</a:t>
            </a:r>
          </a:p>
        </p:txBody>
      </p:sp>
    </p:spTree>
    <p:extLst>
      <p:ext uri="{BB962C8B-B14F-4D97-AF65-F5344CB8AC3E}">
        <p14:creationId xmlns:p14="http://schemas.microsoft.com/office/powerpoint/2010/main" val="353032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6E3D-D91E-7944-BCCA-6614F1509BFF}"/>
              </a:ext>
            </a:extLst>
          </p:cNvPr>
          <p:cNvSpPr>
            <a:spLocks noGrp="1"/>
          </p:cNvSpPr>
          <p:nvPr>
            <p:ph type="title"/>
          </p:nvPr>
        </p:nvSpPr>
        <p:spPr>
          <a:xfrm>
            <a:off x="831850" y="1056341"/>
            <a:ext cx="10515600" cy="3533122"/>
          </a:xfrm>
        </p:spPr>
        <p:txBody>
          <a:bodyPr>
            <a:normAutofit/>
          </a:bodyPr>
          <a:lstStyle/>
          <a:p>
            <a:r>
              <a:rPr lang="en-US" sz="6600" dirty="0">
                <a:solidFill>
                  <a:schemeClr val="bg1"/>
                </a:solidFill>
              </a:rPr>
              <a:t>Why care about </a:t>
            </a:r>
            <a:br>
              <a:rPr lang="en-US" sz="6600" dirty="0">
                <a:solidFill>
                  <a:schemeClr val="bg1"/>
                </a:solidFill>
              </a:rPr>
            </a:br>
            <a:r>
              <a:rPr lang="en-US" sz="6600" dirty="0">
                <a:solidFill>
                  <a:schemeClr val="bg1"/>
                </a:solidFill>
              </a:rPr>
              <a:t>an internet presence?</a:t>
            </a:r>
            <a:endParaRPr lang="en-US" sz="6600" dirty="0">
              <a:solidFill>
                <a:schemeClr val="bg1"/>
              </a:solidFill>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71D9BFCE-A090-E34B-B12D-18D65BE15C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20008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p:spPr>
        <p:txBody>
          <a:bodyPr>
            <a:normAutofit/>
          </a:bodyPr>
          <a:lstStyle/>
          <a:p>
            <a:r>
              <a:rPr lang="en-US" dirty="0">
                <a:solidFill>
                  <a:schemeClr val="bg1"/>
                </a:solidFill>
              </a:rPr>
              <a:t>It’s nice to be known</a:t>
            </a:r>
          </a:p>
        </p:txBody>
      </p:sp>
      <p:sp>
        <p:nvSpPr>
          <p:cNvPr id="16" name="TextBox 15">
            <a:extLst>
              <a:ext uri="{FF2B5EF4-FFF2-40B4-BE49-F238E27FC236}">
                <a16:creationId xmlns:a16="http://schemas.microsoft.com/office/drawing/2014/main" id="{3F7155FD-E573-5647-82FF-B01573BF1D96}"/>
              </a:ext>
            </a:extLst>
          </p:cNvPr>
          <p:cNvSpPr txBox="1"/>
          <p:nvPr/>
        </p:nvSpPr>
        <p:spPr>
          <a:xfrm>
            <a:off x="1724652" y="1485900"/>
            <a:ext cx="8742695" cy="830997"/>
          </a:xfrm>
          <a:prstGeom prst="rect">
            <a:avLst/>
          </a:prstGeom>
          <a:solidFill>
            <a:schemeClr val="accent5">
              <a:lumMod val="20000"/>
              <a:lumOff val="80000"/>
            </a:schemeClr>
          </a:solidFill>
        </p:spPr>
        <p:txBody>
          <a:bodyPr wrap="square" rtlCol="0">
            <a:spAutoFit/>
          </a:bodyPr>
          <a:lstStyle/>
          <a:p>
            <a:pPr algn="ctr"/>
            <a:r>
              <a:rPr lang="en-US" sz="4800" b="1" dirty="0">
                <a:solidFill>
                  <a:schemeClr val="accent5"/>
                </a:solidFill>
                <a:latin typeface="Fira Sans Condensed SemiBold" panose="020B0603050000020004" pitchFamily="34" charset="0"/>
                <a:ea typeface="Roboto" panose="02000000000000000000" pitchFamily="2" charset="0"/>
                <a:cs typeface="Roboto Condensed" charset="0"/>
              </a:rPr>
              <a:t>Reputation is crucial in academia</a:t>
            </a:r>
            <a:endParaRPr lang="en-US" sz="3600" b="1" dirty="0">
              <a:solidFill>
                <a:schemeClr val="accent5"/>
              </a:solidFill>
              <a:latin typeface="Fira Sans Condensed SemiBold" panose="020B0603050000020004" pitchFamily="34" charset="0"/>
              <a:ea typeface="Roboto Light" panose="02000000000000000000" pitchFamily="2" charset="0"/>
              <a:cs typeface="Roboto Condensed" charset="0"/>
            </a:endParaRPr>
          </a:p>
        </p:txBody>
      </p:sp>
      <p:sp>
        <p:nvSpPr>
          <p:cNvPr id="13" name="TextBox 12">
            <a:extLst>
              <a:ext uri="{FF2B5EF4-FFF2-40B4-BE49-F238E27FC236}">
                <a16:creationId xmlns:a16="http://schemas.microsoft.com/office/drawing/2014/main" id="{C5911142-02FA-174A-8FC7-96BFFEE401AD}"/>
              </a:ext>
            </a:extLst>
          </p:cNvPr>
          <p:cNvSpPr txBox="1"/>
          <p:nvPr/>
        </p:nvSpPr>
        <p:spPr>
          <a:xfrm>
            <a:off x="3524703" y="2743780"/>
            <a:ext cx="1963214" cy="707886"/>
          </a:xfrm>
          <a:prstGeom prst="rect">
            <a:avLst/>
          </a:prstGeom>
          <a:solidFill>
            <a:schemeClr val="accent5"/>
          </a:solidFill>
        </p:spPr>
        <p:txBody>
          <a:bodyPr wrap="square" rtlCol="0">
            <a:spAutoFit/>
          </a:bodyPr>
          <a:lstStyle/>
          <a:p>
            <a:pPr algn="ctr"/>
            <a:r>
              <a:rPr lang="en-US" sz="4000" b="1" dirty="0">
                <a:solidFill>
                  <a:schemeClr val="bg1"/>
                </a:solidFill>
                <a:latin typeface="Fira Sans Condensed SemiBold" panose="020B0603050000020004" pitchFamily="34" charset="0"/>
                <a:ea typeface="Roboto" panose="02000000000000000000" pitchFamily="2" charset="0"/>
              </a:rPr>
              <a:t>Hiring</a:t>
            </a:r>
          </a:p>
        </p:txBody>
      </p:sp>
      <p:sp>
        <p:nvSpPr>
          <p:cNvPr id="14" name="TextBox 13">
            <a:extLst>
              <a:ext uri="{FF2B5EF4-FFF2-40B4-BE49-F238E27FC236}">
                <a16:creationId xmlns:a16="http://schemas.microsoft.com/office/drawing/2014/main" id="{BCF1761D-B975-CB4D-939F-C9F5CC2BA007}"/>
              </a:ext>
            </a:extLst>
          </p:cNvPr>
          <p:cNvSpPr txBox="1"/>
          <p:nvPr/>
        </p:nvSpPr>
        <p:spPr>
          <a:xfrm>
            <a:off x="5796033" y="2759081"/>
            <a:ext cx="2892284" cy="707886"/>
          </a:xfrm>
          <a:prstGeom prst="rect">
            <a:avLst/>
          </a:prstGeom>
          <a:solidFill>
            <a:schemeClr val="accent5"/>
          </a:solidFill>
        </p:spPr>
        <p:txBody>
          <a:bodyPr wrap="square" rtlCol="0">
            <a:spAutoFit/>
          </a:bodyPr>
          <a:lstStyle/>
          <a:p>
            <a:pPr algn="ctr"/>
            <a:r>
              <a:rPr lang="en-US" sz="4000" b="1" dirty="0">
                <a:solidFill>
                  <a:schemeClr val="bg1"/>
                </a:solidFill>
                <a:latin typeface="Fira Sans Condensed SemiBold" panose="020B0603050000020004" pitchFamily="34" charset="0"/>
                <a:ea typeface="Roboto" panose="02000000000000000000" pitchFamily="2" charset="0"/>
              </a:rPr>
              <a:t>Promotion</a:t>
            </a:r>
          </a:p>
        </p:txBody>
      </p:sp>
      <p:sp>
        <p:nvSpPr>
          <p:cNvPr id="15" name="TextBox 14">
            <a:extLst>
              <a:ext uri="{FF2B5EF4-FFF2-40B4-BE49-F238E27FC236}">
                <a16:creationId xmlns:a16="http://schemas.microsoft.com/office/drawing/2014/main" id="{B4416F2C-AF4A-6B44-A172-8471A5391598}"/>
              </a:ext>
            </a:extLst>
          </p:cNvPr>
          <p:cNvSpPr txBox="1"/>
          <p:nvPr/>
        </p:nvSpPr>
        <p:spPr>
          <a:xfrm>
            <a:off x="3087554" y="3709217"/>
            <a:ext cx="3179376" cy="707886"/>
          </a:xfrm>
          <a:prstGeom prst="rect">
            <a:avLst/>
          </a:prstGeom>
          <a:solidFill>
            <a:schemeClr val="accent5"/>
          </a:solidFill>
        </p:spPr>
        <p:txBody>
          <a:bodyPr wrap="square" rtlCol="0">
            <a:spAutoFit/>
          </a:bodyPr>
          <a:lstStyle/>
          <a:p>
            <a:pPr algn="ctr"/>
            <a:r>
              <a:rPr lang="en-US" sz="4000" b="1" dirty="0">
                <a:solidFill>
                  <a:schemeClr val="bg1"/>
                </a:solidFill>
                <a:latin typeface="Fira Sans Condensed SemiBold" panose="020B0603050000020004" pitchFamily="34" charset="0"/>
                <a:ea typeface="Roboto" panose="02000000000000000000" pitchFamily="2" charset="0"/>
              </a:rPr>
              <a:t>Networking</a:t>
            </a:r>
          </a:p>
        </p:txBody>
      </p:sp>
      <p:sp>
        <p:nvSpPr>
          <p:cNvPr id="17" name="TextBox 16">
            <a:extLst>
              <a:ext uri="{FF2B5EF4-FFF2-40B4-BE49-F238E27FC236}">
                <a16:creationId xmlns:a16="http://schemas.microsoft.com/office/drawing/2014/main" id="{E7291AAF-0F97-5748-800C-AF58B1A754C4}"/>
              </a:ext>
            </a:extLst>
          </p:cNvPr>
          <p:cNvSpPr txBox="1"/>
          <p:nvPr/>
        </p:nvSpPr>
        <p:spPr>
          <a:xfrm>
            <a:off x="6571732" y="3709217"/>
            <a:ext cx="2553734" cy="707886"/>
          </a:xfrm>
          <a:prstGeom prst="rect">
            <a:avLst/>
          </a:prstGeom>
          <a:solidFill>
            <a:schemeClr val="accent5"/>
          </a:solidFill>
        </p:spPr>
        <p:txBody>
          <a:bodyPr wrap="square" rtlCol="0">
            <a:spAutoFit/>
          </a:bodyPr>
          <a:lstStyle/>
          <a:p>
            <a:pPr algn="ctr"/>
            <a:r>
              <a:rPr lang="en-US" sz="4000" b="1" dirty="0">
                <a:solidFill>
                  <a:schemeClr val="bg1"/>
                </a:solidFill>
                <a:latin typeface="Fira Sans Condensed SemiBold" panose="020B0603050000020004" pitchFamily="34" charset="0"/>
                <a:ea typeface="Roboto" panose="02000000000000000000" pitchFamily="2" charset="0"/>
              </a:rPr>
              <a:t>Citations</a:t>
            </a:r>
          </a:p>
        </p:txBody>
      </p:sp>
    </p:spTree>
    <p:extLst>
      <p:ext uri="{BB962C8B-B14F-4D97-AF65-F5344CB8AC3E}">
        <p14:creationId xmlns:p14="http://schemas.microsoft.com/office/powerpoint/2010/main" val="341018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4"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F7155FD-E573-5647-82FF-B01573BF1D96}"/>
              </a:ext>
            </a:extLst>
          </p:cNvPr>
          <p:cNvSpPr txBox="1"/>
          <p:nvPr/>
        </p:nvSpPr>
        <p:spPr>
          <a:xfrm>
            <a:off x="3628489" y="2274838"/>
            <a:ext cx="4935023" cy="2308324"/>
          </a:xfrm>
          <a:prstGeom prst="rect">
            <a:avLst/>
          </a:prstGeom>
          <a:solidFill>
            <a:schemeClr val="accent5"/>
          </a:solidFill>
        </p:spPr>
        <p:txBody>
          <a:bodyPr wrap="square" rtlCol="0">
            <a:spAutoFit/>
          </a:bodyPr>
          <a:lstStyle/>
          <a:p>
            <a:pPr algn="ctr"/>
            <a:r>
              <a:rPr lang="en-US" sz="7200" b="1" dirty="0">
                <a:solidFill>
                  <a:schemeClr val="bg1"/>
                </a:solidFill>
                <a:latin typeface="Fira Sans Condensed SemiBold" panose="020B0603050000020004" pitchFamily="34" charset="0"/>
                <a:ea typeface="Roboto" panose="02000000000000000000" pitchFamily="2" charset="0"/>
                <a:cs typeface="Roboto Condensed" charset="0"/>
              </a:rPr>
              <a:t>Control the narrative!</a:t>
            </a:r>
            <a:endParaRPr lang="en-US" sz="5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9620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26E3D-D91E-7944-BCCA-6614F1509BFF}"/>
              </a:ext>
            </a:extLst>
          </p:cNvPr>
          <p:cNvSpPr>
            <a:spLocks noGrp="1"/>
          </p:cNvSpPr>
          <p:nvPr>
            <p:ph type="title"/>
          </p:nvPr>
        </p:nvSpPr>
        <p:spPr>
          <a:xfrm>
            <a:off x="831850" y="1056341"/>
            <a:ext cx="10515600" cy="2853922"/>
          </a:xfrm>
        </p:spPr>
        <p:txBody>
          <a:bodyPr>
            <a:normAutofit/>
          </a:bodyPr>
          <a:lstStyle/>
          <a:p>
            <a:r>
              <a:rPr lang="en-US" sz="6600" dirty="0">
                <a:solidFill>
                  <a:schemeClr val="bg1"/>
                </a:solidFill>
              </a:rPr>
              <a:t>Tell people you exist</a:t>
            </a:r>
            <a:endParaRPr lang="en-US" sz="6600" dirty="0">
              <a:solidFill>
                <a:schemeClr val="bg1"/>
              </a:solidFill>
              <a:latin typeface="Consolas" panose="020B0609020204030204" pitchFamily="49" charset="0"/>
              <a:cs typeface="Consolas" panose="020B0609020204030204" pitchFamily="49" charset="0"/>
            </a:endParaRPr>
          </a:p>
        </p:txBody>
      </p:sp>
      <p:sp>
        <p:nvSpPr>
          <p:cNvPr id="5" name="Text Placeholder 4">
            <a:extLst>
              <a:ext uri="{FF2B5EF4-FFF2-40B4-BE49-F238E27FC236}">
                <a16:creationId xmlns:a16="http://schemas.microsoft.com/office/drawing/2014/main" id="{71D9BFCE-A090-E34B-B12D-18D65BE15C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381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p:spPr>
        <p:txBody>
          <a:bodyPr>
            <a:normAutofit/>
          </a:bodyPr>
          <a:lstStyle/>
          <a:p>
            <a:r>
              <a:rPr lang="en-US" dirty="0">
                <a:solidFill>
                  <a:schemeClr val="bg1"/>
                </a:solidFill>
              </a:rPr>
              <a:t>Search engine rankings</a:t>
            </a:r>
          </a:p>
        </p:txBody>
      </p:sp>
      <p:sp>
        <p:nvSpPr>
          <p:cNvPr id="10" name="TextBox 9">
            <a:extLst>
              <a:ext uri="{FF2B5EF4-FFF2-40B4-BE49-F238E27FC236}">
                <a16:creationId xmlns:a16="http://schemas.microsoft.com/office/drawing/2014/main" id="{6BA99CEC-2435-F84E-940F-B2D6B5E9E1F4}"/>
              </a:ext>
            </a:extLst>
          </p:cNvPr>
          <p:cNvSpPr txBox="1"/>
          <p:nvPr/>
        </p:nvSpPr>
        <p:spPr>
          <a:xfrm>
            <a:off x="2483315" y="1859340"/>
            <a:ext cx="7225368" cy="1569660"/>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Algorithms determine your rankings in search engines</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9AFEB5CC-DCC0-614E-8AB8-5DA61609E888}"/>
              </a:ext>
            </a:extLst>
          </p:cNvPr>
          <p:cNvSpPr txBox="1"/>
          <p:nvPr/>
        </p:nvSpPr>
        <p:spPr>
          <a:xfrm>
            <a:off x="2483315" y="3806673"/>
            <a:ext cx="7225368" cy="1200329"/>
          </a:xfrm>
          <a:prstGeom prst="rect">
            <a:avLst/>
          </a:prstGeom>
          <a:solidFill>
            <a:schemeClr val="accent3"/>
          </a:solidFill>
        </p:spPr>
        <p:txBody>
          <a:bodyPr wrap="square" rtlCol="0">
            <a:spAutoFit/>
          </a:bodyPr>
          <a:lstStyle/>
          <a:p>
            <a:pPr algn="ctr"/>
            <a:r>
              <a:rPr lang="en-US" sz="3600" b="1" dirty="0">
                <a:solidFill>
                  <a:schemeClr val="bg1"/>
                </a:solidFill>
                <a:latin typeface="Fira Sans Condensed SemiBold" panose="020B0603050000020004" pitchFamily="34" charset="0"/>
                <a:ea typeface="Roboto" panose="02000000000000000000" pitchFamily="2" charset="0"/>
                <a:cs typeface="Roboto Condensed" charset="0"/>
              </a:rPr>
              <a:t>Make profiles on standard websites to borrow those sites’ reputations</a:t>
            </a:r>
            <a:endParaRPr lang="en-US" sz="2400" b="1" dirty="0">
              <a:solidFill>
                <a:schemeClr val="bg1"/>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32506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p:spPr>
        <p:txBody>
          <a:bodyPr>
            <a:normAutofit/>
          </a:bodyPr>
          <a:lstStyle/>
          <a:p>
            <a:r>
              <a:rPr lang="en-US" dirty="0">
                <a:solidFill>
                  <a:schemeClr val="bg1"/>
                </a:solidFill>
              </a:rPr>
              <a:t>Use other peoples’ websites</a:t>
            </a:r>
          </a:p>
        </p:txBody>
      </p:sp>
      <p:sp>
        <p:nvSpPr>
          <p:cNvPr id="10" name="TextBox 9">
            <a:extLst>
              <a:ext uri="{FF2B5EF4-FFF2-40B4-BE49-F238E27FC236}">
                <a16:creationId xmlns:a16="http://schemas.microsoft.com/office/drawing/2014/main" id="{6BA99CEC-2435-F84E-940F-B2D6B5E9E1F4}"/>
              </a:ext>
            </a:extLst>
          </p:cNvPr>
          <p:cNvSpPr txBox="1"/>
          <p:nvPr/>
        </p:nvSpPr>
        <p:spPr>
          <a:xfrm>
            <a:off x="3852808" y="1512921"/>
            <a:ext cx="4486385" cy="830997"/>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Google Scholar</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A5292E66-42DA-DB42-8FAD-718AC7BF5BB2}"/>
              </a:ext>
            </a:extLst>
          </p:cNvPr>
          <p:cNvSpPr txBox="1"/>
          <p:nvPr/>
        </p:nvSpPr>
        <p:spPr>
          <a:xfrm>
            <a:off x="5049534" y="2603341"/>
            <a:ext cx="2092932" cy="830997"/>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ORCID</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4ECBAC91-AEBD-5043-AA1C-C0098E3B1BB9}"/>
              </a:ext>
            </a:extLst>
          </p:cNvPr>
          <p:cNvSpPr txBox="1"/>
          <p:nvPr/>
        </p:nvSpPr>
        <p:spPr>
          <a:xfrm>
            <a:off x="3110311" y="3693761"/>
            <a:ext cx="5971378" cy="830997"/>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Institutional directory</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8" name="TextBox 7">
            <a:extLst>
              <a:ext uri="{FF2B5EF4-FFF2-40B4-BE49-F238E27FC236}">
                <a16:creationId xmlns:a16="http://schemas.microsoft.com/office/drawing/2014/main" id="{59BCFC7B-D8F1-0747-8B5C-8923F15385BB}"/>
              </a:ext>
            </a:extLst>
          </p:cNvPr>
          <p:cNvSpPr txBox="1"/>
          <p:nvPr/>
        </p:nvSpPr>
        <p:spPr>
          <a:xfrm>
            <a:off x="4703154" y="4784181"/>
            <a:ext cx="2785692" cy="830997"/>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LinkedIn</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
        <p:nvSpPr>
          <p:cNvPr id="13" name="TextBox 12">
            <a:extLst>
              <a:ext uri="{FF2B5EF4-FFF2-40B4-BE49-F238E27FC236}">
                <a16:creationId xmlns:a16="http://schemas.microsoft.com/office/drawing/2014/main" id="{EAC4C7F7-F614-404F-A37A-85C5A1934628}"/>
              </a:ext>
            </a:extLst>
          </p:cNvPr>
          <p:cNvSpPr txBox="1"/>
          <p:nvPr/>
        </p:nvSpPr>
        <p:spPr>
          <a:xfrm>
            <a:off x="5049534" y="5874603"/>
            <a:ext cx="2092932" cy="830997"/>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GitHub</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869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7" grpId="0" animBg="1"/>
      <p:bldP spid="8"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447C0E-4621-FC4D-AFB8-E64EF1115D9E}"/>
              </a:ext>
            </a:extLst>
          </p:cNvPr>
          <p:cNvSpPr/>
          <p:nvPr/>
        </p:nvSpPr>
        <p:spPr>
          <a:xfrm>
            <a:off x="0" y="0"/>
            <a:ext cx="12192000" cy="1197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39B4B3E6-3E7C-274E-AF89-4742D022FE11}"/>
              </a:ext>
            </a:extLst>
          </p:cNvPr>
          <p:cNvSpPr>
            <a:spLocks noGrp="1"/>
          </p:cNvSpPr>
          <p:nvPr>
            <p:ph type="title"/>
          </p:nvPr>
        </p:nvSpPr>
        <p:spPr>
          <a:xfrm>
            <a:off x="0" y="0"/>
            <a:ext cx="12192000" cy="1197429"/>
          </a:xfrm>
        </p:spPr>
        <p:txBody>
          <a:bodyPr>
            <a:normAutofit/>
          </a:bodyPr>
          <a:lstStyle/>
          <a:p>
            <a:r>
              <a:rPr lang="en-US" dirty="0">
                <a:solidFill>
                  <a:schemeClr val="bg1"/>
                </a:solidFill>
              </a:rPr>
              <a:t>Link your profiles</a:t>
            </a:r>
          </a:p>
        </p:txBody>
      </p:sp>
      <p:sp>
        <p:nvSpPr>
          <p:cNvPr id="15" name="TextBox 14">
            <a:extLst>
              <a:ext uri="{FF2B5EF4-FFF2-40B4-BE49-F238E27FC236}">
                <a16:creationId xmlns:a16="http://schemas.microsoft.com/office/drawing/2014/main" id="{40086DA4-F31E-C84B-AEEC-E7CC4F060607}"/>
              </a:ext>
            </a:extLst>
          </p:cNvPr>
          <p:cNvSpPr txBox="1"/>
          <p:nvPr/>
        </p:nvSpPr>
        <p:spPr>
          <a:xfrm>
            <a:off x="770467" y="2644170"/>
            <a:ext cx="10651066" cy="1569660"/>
          </a:xfrm>
          <a:prstGeom prst="rect">
            <a:avLst/>
          </a:prstGeom>
          <a:solidFill>
            <a:schemeClr val="accent3">
              <a:lumMod val="20000"/>
              <a:lumOff val="80000"/>
            </a:schemeClr>
          </a:solidFill>
        </p:spPr>
        <p:txBody>
          <a:bodyPr wrap="square" rtlCol="0">
            <a:spAutoFit/>
          </a:bodyPr>
          <a:lstStyle/>
          <a:p>
            <a:pPr algn="ctr"/>
            <a:r>
              <a:rPr lang="en-US" sz="4800" b="1" dirty="0">
                <a:solidFill>
                  <a:schemeClr val="accent3"/>
                </a:solidFill>
                <a:latin typeface="Fira Sans Condensed SemiBold" panose="020B0603050000020004" pitchFamily="34" charset="0"/>
                <a:ea typeface="Roboto" panose="02000000000000000000" pitchFamily="2" charset="0"/>
                <a:cs typeface="Roboto Condensed" charset="0"/>
              </a:rPr>
              <a:t>List your different profiles on each site to help the algorithm link them together</a:t>
            </a:r>
            <a:endParaRPr lang="en-US" sz="3600" b="1" dirty="0">
              <a:solidFill>
                <a:schemeClr val="accent3"/>
              </a:solidFill>
              <a:latin typeface="Fira Sans Condensed SemiBold" panose="020B0603050000020004" pitchFamily="34"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0847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heme/theme1.xml><?xml version="1.0" encoding="utf-8"?>
<a:theme xmlns:a="http://schemas.openxmlformats.org/drawingml/2006/main" name="1_Office Theme">
  <a:themeElements>
    <a:clrScheme name="viridis inferno 1-9 1">
      <a:dk1>
        <a:srgbClr val="000000"/>
      </a:dk1>
      <a:lt1>
        <a:srgbClr val="FFFFFF"/>
      </a:lt1>
      <a:dk2>
        <a:srgbClr val="19083C"/>
      </a:dk2>
      <a:lt2>
        <a:srgbClr val="E7E6E6"/>
      </a:lt2>
      <a:accent1>
        <a:srgbClr val="4D016B"/>
      </a:accent1>
      <a:accent2>
        <a:srgbClr val="81056F"/>
      </a:accent2>
      <a:accent3>
        <a:srgbClr val="B1165F"/>
      </a:accent3>
      <a:accent4>
        <a:srgbClr val="E0343E"/>
      </a:accent4>
      <a:accent5>
        <a:srgbClr val="FF6000"/>
      </a:accent5>
      <a:accent6>
        <a:srgbClr val="FFBC00"/>
      </a:accent6>
      <a:hlink>
        <a:srgbClr val="FF9A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3926</TotalTime>
  <Words>853</Words>
  <Application>Microsoft Macintosh PowerPoint</Application>
  <PresentationFormat>Widescreen</PresentationFormat>
  <Paragraphs>134</Paragraphs>
  <Slides>27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Fira Sans Condensed Medium</vt:lpstr>
      <vt:lpstr>Fira Sans Condensed Light</vt:lpstr>
      <vt:lpstr>Calibri</vt:lpstr>
      <vt:lpstr>Fira Sans Condensed SemiBold</vt:lpstr>
      <vt:lpstr>Arial</vt:lpstr>
      <vt:lpstr>Fira Sans Condensed ExtraBold</vt:lpstr>
      <vt:lpstr>Consolas</vt:lpstr>
      <vt:lpstr>1_Office Theme</vt:lpstr>
      <vt:lpstr>What does the internet say about you?</vt:lpstr>
      <vt:lpstr>Plan for today</vt:lpstr>
      <vt:lpstr>Why care about  an internet presence?</vt:lpstr>
      <vt:lpstr>It’s nice to be known</vt:lpstr>
      <vt:lpstr>PowerPoint Presentation</vt:lpstr>
      <vt:lpstr>Tell people you exist</vt:lpstr>
      <vt:lpstr>Search engine rankings</vt:lpstr>
      <vt:lpstr>Use other peoples’ websites</vt:lpstr>
      <vt:lpstr>Link your profiles</vt:lpstr>
      <vt:lpstr>Show people who you are</vt:lpstr>
      <vt:lpstr>Show people who you are</vt:lpstr>
      <vt:lpstr>Use your own website</vt:lpstr>
      <vt:lpstr>How and where?</vt:lpstr>
      <vt:lpstr>Web hosting</vt:lpstr>
      <vt:lpstr>Slightly more technical</vt:lpstr>
      <vt:lpstr>Domain name</vt:lpstr>
      <vt:lpstr>What should be there?</vt:lpstr>
      <vt:lpstr>Social media</vt:lpstr>
      <vt:lpstr>What should I post?</vt:lpstr>
      <vt:lpstr>Why?</vt:lpstr>
      <vt:lpstr>Show people what you do</vt:lpstr>
      <vt:lpstr>Show people what you do</vt:lpstr>
      <vt:lpstr>PowerPoint Presentation</vt:lpstr>
      <vt:lpstr>PowerPoint Presentation</vt:lpstr>
      <vt:lpstr>Make your work available</vt:lpstr>
      <vt:lpstr>Where?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Heiss</dc:creator>
  <cp:lastModifiedBy>Andrew Heiss</cp:lastModifiedBy>
  <cp:revision>246</cp:revision>
  <dcterms:created xsi:type="dcterms:W3CDTF">2019-11-05T15:47:37Z</dcterms:created>
  <dcterms:modified xsi:type="dcterms:W3CDTF">2020-07-16T04:57:05Z</dcterms:modified>
</cp:coreProperties>
</file>